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55"/>
  </p:notesMasterIdLst>
  <p:handoutMasterIdLst>
    <p:handoutMasterId r:id="rId56"/>
  </p:handoutMasterIdLst>
  <p:sldIdLst>
    <p:sldId id="356" r:id="rId5"/>
    <p:sldId id="317" r:id="rId6"/>
    <p:sldId id="305" r:id="rId7"/>
    <p:sldId id="306" r:id="rId8"/>
    <p:sldId id="323" r:id="rId9"/>
    <p:sldId id="324" r:id="rId10"/>
    <p:sldId id="325" r:id="rId11"/>
    <p:sldId id="311" r:id="rId12"/>
    <p:sldId id="312" r:id="rId13"/>
    <p:sldId id="313" r:id="rId14"/>
    <p:sldId id="314" r:id="rId15"/>
    <p:sldId id="315" r:id="rId16"/>
    <p:sldId id="316" r:id="rId17"/>
    <p:sldId id="326" r:id="rId18"/>
    <p:sldId id="318" r:id="rId19"/>
    <p:sldId id="319" r:id="rId20"/>
    <p:sldId id="320" r:id="rId21"/>
    <p:sldId id="327" r:id="rId22"/>
    <p:sldId id="328" r:id="rId23"/>
    <p:sldId id="329" r:id="rId24"/>
    <p:sldId id="350" r:id="rId25"/>
    <p:sldId id="351" r:id="rId26"/>
    <p:sldId id="352" r:id="rId27"/>
    <p:sldId id="353" r:id="rId28"/>
    <p:sldId id="354" r:id="rId29"/>
    <p:sldId id="330" r:id="rId30"/>
    <p:sldId id="331" r:id="rId31"/>
    <p:sldId id="332" r:id="rId32"/>
    <p:sldId id="333" r:id="rId33"/>
    <p:sldId id="355" r:id="rId34"/>
    <p:sldId id="334" r:id="rId35"/>
    <p:sldId id="335" r:id="rId36"/>
    <p:sldId id="336" r:id="rId37"/>
    <p:sldId id="337" r:id="rId38"/>
    <p:sldId id="338" r:id="rId39"/>
    <p:sldId id="339" r:id="rId40"/>
    <p:sldId id="340" r:id="rId41"/>
    <p:sldId id="341" r:id="rId42"/>
    <p:sldId id="294" r:id="rId43"/>
    <p:sldId id="342" r:id="rId44"/>
    <p:sldId id="343" r:id="rId45"/>
    <p:sldId id="344" r:id="rId46"/>
    <p:sldId id="345" r:id="rId47"/>
    <p:sldId id="346" r:id="rId48"/>
    <p:sldId id="347" r:id="rId49"/>
    <p:sldId id="301" r:id="rId50"/>
    <p:sldId id="348" r:id="rId51"/>
    <p:sldId id="308" r:id="rId52"/>
    <p:sldId id="309" r:id="rId53"/>
    <p:sldId id="310" r:id="rId54"/>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Weekly Intro - White BG" id="{B4587B1E-BB88-4173-8339-2929187587A5}">
          <p14:sldIdLst>
            <p14:sldId id="356"/>
            <p14:sldId id="317"/>
            <p14:sldId id="305"/>
            <p14:sldId id="306"/>
            <p14:sldId id="323"/>
            <p14:sldId id="324"/>
            <p14:sldId id="325"/>
            <p14:sldId id="311"/>
            <p14:sldId id="312"/>
            <p14:sldId id="313"/>
            <p14:sldId id="314"/>
            <p14:sldId id="315"/>
            <p14:sldId id="316"/>
            <p14:sldId id="326"/>
            <p14:sldId id="318"/>
            <p14:sldId id="319"/>
            <p14:sldId id="320"/>
            <p14:sldId id="327"/>
            <p14:sldId id="328"/>
            <p14:sldId id="329"/>
            <p14:sldId id="350"/>
            <p14:sldId id="351"/>
            <p14:sldId id="352"/>
            <p14:sldId id="353"/>
            <p14:sldId id="354"/>
            <p14:sldId id="330"/>
            <p14:sldId id="331"/>
            <p14:sldId id="332"/>
            <p14:sldId id="333"/>
            <p14:sldId id="355"/>
            <p14:sldId id="334"/>
            <p14:sldId id="335"/>
            <p14:sldId id="336"/>
            <p14:sldId id="337"/>
            <p14:sldId id="338"/>
            <p14:sldId id="339"/>
            <p14:sldId id="340"/>
            <p14:sldId id="341"/>
            <p14:sldId id="294"/>
            <p14:sldId id="342"/>
            <p14:sldId id="343"/>
            <p14:sldId id="344"/>
            <p14:sldId id="345"/>
            <p14:sldId id="346"/>
            <p14:sldId id="347"/>
            <p14:sldId id="301"/>
            <p14:sldId id="348"/>
            <p14:sldId id="308"/>
            <p14:sldId id="309"/>
            <p14:sldId id="31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79" autoAdjust="0"/>
    <p:restoredTop sz="94249" autoAdjust="0"/>
  </p:normalViewPr>
  <p:slideViewPr>
    <p:cSldViewPr snapToGrid="0">
      <p:cViewPr varScale="1">
        <p:scale>
          <a:sx n="62" d="100"/>
          <a:sy n="62" d="100"/>
        </p:scale>
        <p:origin x="820" y="56"/>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108"/>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s. Umapathy Eaganathan" userId="3e88f75f-24f1-45dc-9c56-d37a15a72da6" providerId="ADAL" clId="{FF7B6033-9E15-449C-894F-823EB3228A5A}"/>
    <pc:docChg chg="addSld delSld modSld modMainMaster modSection">
      <pc:chgData name="Ts. Umapathy Eaganathan" userId="3e88f75f-24f1-45dc-9c56-d37a15a72da6" providerId="ADAL" clId="{FF7B6033-9E15-449C-894F-823EB3228A5A}" dt="2024-01-08T15:53:37.199" v="63" actId="20577"/>
      <pc:docMkLst>
        <pc:docMk/>
      </pc:docMkLst>
      <pc:sldChg chg="del">
        <pc:chgData name="Ts. Umapathy Eaganathan" userId="3e88f75f-24f1-45dc-9c56-d37a15a72da6" providerId="ADAL" clId="{FF7B6033-9E15-449C-894F-823EB3228A5A}" dt="2024-01-08T15:52:57.249" v="1" actId="2696"/>
        <pc:sldMkLst>
          <pc:docMk/>
          <pc:sldMk cId="66905897" sldId="322"/>
        </pc:sldMkLst>
      </pc:sldChg>
      <pc:sldChg chg="modSp add mod">
        <pc:chgData name="Ts. Umapathy Eaganathan" userId="3e88f75f-24f1-45dc-9c56-d37a15a72da6" providerId="ADAL" clId="{FF7B6033-9E15-449C-894F-823EB3228A5A}" dt="2024-01-08T15:53:01.961" v="8" actId="20577"/>
        <pc:sldMkLst>
          <pc:docMk/>
          <pc:sldMk cId="2108419827" sldId="356"/>
        </pc:sldMkLst>
        <pc:spChg chg="mod">
          <ac:chgData name="Ts. Umapathy Eaganathan" userId="3e88f75f-24f1-45dc-9c56-d37a15a72da6" providerId="ADAL" clId="{FF7B6033-9E15-449C-894F-823EB3228A5A}" dt="2024-01-08T15:53:01.961" v="8" actId="20577"/>
          <ac:spMkLst>
            <pc:docMk/>
            <pc:sldMk cId="2108419827" sldId="356"/>
            <ac:spMk id="5" creationId="{E5A64D6D-4F7B-C4E6-3DF0-51112DC6C859}"/>
          </ac:spMkLst>
        </pc:spChg>
      </pc:sldChg>
      <pc:sldMasterChg chg="modSp mod">
        <pc:chgData name="Ts. Umapathy Eaganathan" userId="3e88f75f-24f1-45dc-9c56-d37a15a72da6" providerId="ADAL" clId="{FF7B6033-9E15-449C-894F-823EB3228A5A}" dt="2024-01-08T15:53:37.199" v="63" actId="20577"/>
        <pc:sldMasterMkLst>
          <pc:docMk/>
          <pc:sldMasterMk cId="0" sldId="2147483651"/>
        </pc:sldMasterMkLst>
        <pc:spChg chg="mod">
          <ac:chgData name="Ts. Umapathy Eaganathan" userId="3e88f75f-24f1-45dc-9c56-d37a15a72da6" providerId="ADAL" clId="{FF7B6033-9E15-449C-894F-823EB3228A5A}" dt="2024-01-08T15:53:30.753" v="56" actId="20577"/>
          <ac:spMkLst>
            <pc:docMk/>
            <pc:sldMasterMk cId="0" sldId="2147483651"/>
            <ac:spMk id="3" creationId="{86DC117F-9549-84AD-C279-A42AEB20D920}"/>
          </ac:spMkLst>
        </pc:spChg>
        <pc:spChg chg="mod">
          <ac:chgData name="Ts. Umapathy Eaganathan" userId="3e88f75f-24f1-45dc-9c56-d37a15a72da6" providerId="ADAL" clId="{FF7B6033-9E15-449C-894F-823EB3228A5A}" dt="2024-01-08T15:53:37.199" v="63" actId="20577"/>
          <ac:spMkLst>
            <pc:docMk/>
            <pc:sldMasterMk cId="0" sldId="2147483651"/>
            <ac:spMk id="8" creationId="{9EBD054F-4D2B-C683-DC2F-88927DD0A10B}"/>
          </ac:spMkLst>
        </pc:sp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14">
            <a:extLst>
              <a:ext uri="{FF2B5EF4-FFF2-40B4-BE49-F238E27FC236}">
                <a16:creationId xmlns:a16="http://schemas.microsoft.com/office/drawing/2014/main" id="{170FBD6A-2473-52B9-5E8D-F1B5FAE0BF04}"/>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559A88BA-26A0-485A-8742-7876C5087F25}" type="slidenum">
              <a:rPr lang="en-US" altLang="en-US">
                <a:solidFill>
                  <a:srgbClr val="000000"/>
                </a:solidFill>
              </a:rPr>
              <a:pPr eaLnBrk="1" hangingPunct="1"/>
              <a:t>5</a:t>
            </a:fld>
            <a:endParaRPr lang="en-US" altLang="en-US">
              <a:solidFill>
                <a:srgbClr val="000000"/>
              </a:solidFill>
            </a:endParaRPr>
          </a:p>
        </p:txBody>
      </p:sp>
      <p:sp>
        <p:nvSpPr>
          <p:cNvPr id="55299" name="Rectangle 1">
            <a:extLst>
              <a:ext uri="{FF2B5EF4-FFF2-40B4-BE49-F238E27FC236}">
                <a16:creationId xmlns:a16="http://schemas.microsoft.com/office/drawing/2014/main" id="{8126B59D-CB35-10BE-3F73-D6FAC68D471C}"/>
              </a:ext>
            </a:extLst>
          </p:cNvPr>
          <p:cNvSpPr>
            <a:spLocks noGrp="1" noRot="1" noChangeAspect="1" noChangeArrowheads="1" noTextEdit="1"/>
          </p:cNvSpPr>
          <p:nvPr>
            <p:ph type="sldImg"/>
          </p:nvPr>
        </p:nvSpPr>
        <p:spPr>
          <a:xfrm>
            <a:off x="0" y="328613"/>
            <a:ext cx="1588" cy="1587"/>
          </a:xfrm>
          <a:solidFill>
            <a:srgbClr val="FFFFFF"/>
          </a:solidFill>
          <a:ln/>
        </p:spPr>
      </p:sp>
      <p:sp>
        <p:nvSpPr>
          <p:cNvPr id="55300" name="Text Box 2">
            <a:extLst>
              <a:ext uri="{FF2B5EF4-FFF2-40B4-BE49-F238E27FC236}">
                <a16:creationId xmlns:a16="http://schemas.microsoft.com/office/drawing/2014/main" id="{B1A0BD7F-1948-017B-7ED8-E20A6381E5F5}"/>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lnSpc>
                <a:spcPct val="93000"/>
              </a:lnSpc>
              <a:spcBef>
                <a:spcPts val="375"/>
              </a:spcBef>
              <a:buClrTx/>
              <a:buFontTx/>
              <a:buNone/>
            </a:pPr>
            <a:r>
              <a:rPr lang="en-GB" altLang="en-US">
                <a:latin typeface="Times New Roman" panose="02020603050405020304" pitchFamily="18" charset="0"/>
                <a:cs typeface="DejaVu Sans" charset="0"/>
              </a:rPr>
              <a:t>Error: refers to difference between Actual Output and Expected Output. </a:t>
            </a:r>
            <a:r>
              <a:rPr lang="en-GB" altLang="en-US">
                <a:solidFill>
                  <a:srgbClr val="3333CC"/>
                </a:solidFill>
                <a:latin typeface="Times New Roman" panose="02020603050405020304" pitchFamily="18" charset="0"/>
                <a:cs typeface="DejaVu Sans" charset="0"/>
              </a:rPr>
              <a:t>Errors occur because we are not perfect and, even if we are, we are working under constraints such as delivery deadlines.</a:t>
            </a:r>
          </a:p>
          <a:p>
            <a:pPr eaLnBrk="1" hangingPunct="1">
              <a:lnSpc>
                <a:spcPct val="93000"/>
              </a:lnSpc>
              <a:spcBef>
                <a:spcPts val="375"/>
              </a:spcBef>
              <a:buClrTx/>
              <a:buFontTx/>
              <a:buNone/>
            </a:pPr>
            <a:r>
              <a:rPr lang="en-GB" altLang="en-US">
                <a:latin typeface="Times New Roman" panose="02020603050405020304" pitchFamily="18" charset="0"/>
                <a:cs typeface="DejaVu Sans" charset="0"/>
              </a:rPr>
              <a:t>Fault: is a condition that causes the software to fail to perform its required function. </a:t>
            </a:r>
            <a:r>
              <a:rPr lang="en-GB" altLang="en-US">
                <a:solidFill>
                  <a:srgbClr val="3333CC"/>
                </a:solidFill>
                <a:latin typeface="Times New Roman" panose="02020603050405020304" pitchFamily="18" charset="0"/>
                <a:cs typeface="DejaVu Sans" charset="0"/>
              </a:rPr>
              <a:t>A fault, if encountered, may cause a failure, which is a deviation of the software from its expected delivery or service.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4514" name="Rectangle 14">
            <a:extLst>
              <a:ext uri="{FF2B5EF4-FFF2-40B4-BE49-F238E27FC236}">
                <a16:creationId xmlns:a16="http://schemas.microsoft.com/office/drawing/2014/main" id="{C57A349B-5D20-231F-C955-DD8B5729802A}"/>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E428E614-52A0-48B3-B744-674C8A563F17}" type="slidenum">
              <a:rPr lang="en-US" altLang="en-US">
                <a:solidFill>
                  <a:srgbClr val="000000"/>
                </a:solidFill>
              </a:rPr>
              <a:pPr eaLnBrk="1" hangingPunct="1"/>
              <a:t>14</a:t>
            </a:fld>
            <a:endParaRPr lang="en-US" altLang="en-US">
              <a:solidFill>
                <a:srgbClr val="000000"/>
              </a:solidFill>
            </a:endParaRPr>
          </a:p>
        </p:txBody>
      </p:sp>
      <p:sp>
        <p:nvSpPr>
          <p:cNvPr id="64515" name="Rectangle 1">
            <a:extLst>
              <a:ext uri="{FF2B5EF4-FFF2-40B4-BE49-F238E27FC236}">
                <a16:creationId xmlns:a16="http://schemas.microsoft.com/office/drawing/2014/main" id="{7E87F0A5-41DD-8732-6DB6-270EF6FCB8A3}"/>
              </a:ext>
            </a:extLst>
          </p:cNvPr>
          <p:cNvSpPr>
            <a:spLocks noGrp="1" noRot="1" noChangeAspect="1" noChangeArrowheads="1" noTextEdit="1"/>
          </p:cNvSpPr>
          <p:nvPr>
            <p:ph type="sldImg"/>
          </p:nvPr>
        </p:nvSpPr>
        <p:spPr>
          <a:xfrm>
            <a:off x="0" y="328613"/>
            <a:ext cx="1588" cy="1587"/>
          </a:xfrm>
          <a:solidFill>
            <a:srgbClr val="FFFFFF"/>
          </a:solidFill>
          <a:ln/>
        </p:spPr>
      </p:sp>
      <p:sp>
        <p:nvSpPr>
          <p:cNvPr id="64516" name="Text Box 2">
            <a:extLst>
              <a:ext uri="{FF2B5EF4-FFF2-40B4-BE49-F238E27FC236}">
                <a16:creationId xmlns:a16="http://schemas.microsoft.com/office/drawing/2014/main" id="{07335EE8-00D4-FA8F-7906-470B1132C912}"/>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a:latin typeface="Times New Roman" panose="02020603050405020304" pitchFamily="18" charset="0"/>
                <a:cs typeface="DejaVu Sans" charset="0"/>
              </a:rPr>
              <a:t>An example of a Risk Analysis Sheet. You will have to evolve a strategy to asses the risk involved and create a test plan to mitigate the risk keeping in mind the availability of all resources.</a:t>
            </a:r>
          </a:p>
          <a:p>
            <a:pPr eaLnBrk="1" hangingPunct="1">
              <a:spcBef>
                <a:spcPts val="450"/>
              </a:spcBef>
              <a:buClrTx/>
              <a:buFontTx/>
              <a:buNone/>
            </a:pPr>
            <a:r>
              <a:rPr lang="en-US" altLang="en-US">
                <a:latin typeface="Times New Roman" panose="02020603050405020304" pitchFamily="18" charset="0"/>
                <a:cs typeface="DejaVu Sans" charset="0"/>
              </a:rPr>
              <a:t>The risk analysis determines how much testing is enough.</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6562" name="Rectangle 14">
            <a:extLst>
              <a:ext uri="{FF2B5EF4-FFF2-40B4-BE49-F238E27FC236}">
                <a16:creationId xmlns:a16="http://schemas.microsoft.com/office/drawing/2014/main" id="{297F1260-16DD-D952-6787-19CB6D80CBDF}"/>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68E16FE5-6F56-44C1-8C96-9D7C2821CA6B}" type="slidenum">
              <a:rPr lang="en-US" altLang="en-US">
                <a:solidFill>
                  <a:srgbClr val="000000"/>
                </a:solidFill>
              </a:rPr>
              <a:pPr eaLnBrk="1" hangingPunct="1"/>
              <a:t>15</a:t>
            </a:fld>
            <a:endParaRPr lang="en-US" altLang="en-US">
              <a:solidFill>
                <a:srgbClr val="000000"/>
              </a:solidFill>
            </a:endParaRPr>
          </a:p>
        </p:txBody>
      </p:sp>
      <p:sp>
        <p:nvSpPr>
          <p:cNvPr id="66563" name="Rectangle 1">
            <a:extLst>
              <a:ext uri="{FF2B5EF4-FFF2-40B4-BE49-F238E27FC236}">
                <a16:creationId xmlns:a16="http://schemas.microsoft.com/office/drawing/2014/main" id="{E84B7548-1BB9-BE8F-C8B0-2C8F47447360}"/>
              </a:ext>
            </a:extLst>
          </p:cNvPr>
          <p:cNvSpPr>
            <a:spLocks noGrp="1" noRot="1" noChangeAspect="1" noChangeArrowheads="1" noTextEdit="1"/>
          </p:cNvSpPr>
          <p:nvPr>
            <p:ph type="sldImg"/>
          </p:nvPr>
        </p:nvSpPr>
        <p:spPr>
          <a:xfrm>
            <a:off x="0" y="328613"/>
            <a:ext cx="1588" cy="1587"/>
          </a:xfrm>
          <a:solidFill>
            <a:srgbClr val="FFFFFF"/>
          </a:solidFill>
          <a:ln/>
        </p:spPr>
      </p:sp>
      <p:sp>
        <p:nvSpPr>
          <p:cNvPr id="66564" name="Text Box 2">
            <a:extLst>
              <a:ext uri="{FF2B5EF4-FFF2-40B4-BE49-F238E27FC236}">
                <a16:creationId xmlns:a16="http://schemas.microsoft.com/office/drawing/2014/main" id="{891820F9-13A9-E3B1-CA7E-34DCE0A83576}"/>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7586" name="Rectangle 14">
            <a:extLst>
              <a:ext uri="{FF2B5EF4-FFF2-40B4-BE49-F238E27FC236}">
                <a16:creationId xmlns:a16="http://schemas.microsoft.com/office/drawing/2014/main" id="{74CC5820-3F1C-DB19-6799-B63C7161C740}"/>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F1174CC1-1AA0-4389-BF4E-70C5411CD5AD}" type="slidenum">
              <a:rPr lang="en-US" altLang="en-US">
                <a:solidFill>
                  <a:srgbClr val="000000"/>
                </a:solidFill>
              </a:rPr>
              <a:pPr eaLnBrk="1" hangingPunct="1"/>
              <a:t>16</a:t>
            </a:fld>
            <a:endParaRPr lang="en-US" altLang="en-US">
              <a:solidFill>
                <a:srgbClr val="000000"/>
              </a:solidFill>
            </a:endParaRPr>
          </a:p>
        </p:txBody>
      </p:sp>
      <p:sp>
        <p:nvSpPr>
          <p:cNvPr id="67587" name="Rectangle 1">
            <a:extLst>
              <a:ext uri="{FF2B5EF4-FFF2-40B4-BE49-F238E27FC236}">
                <a16:creationId xmlns:a16="http://schemas.microsoft.com/office/drawing/2014/main" id="{86245513-7925-D84E-F207-A04C7F94ACA5}"/>
              </a:ext>
            </a:extLst>
          </p:cNvPr>
          <p:cNvSpPr>
            <a:spLocks noGrp="1" noRot="1" noChangeAspect="1" noChangeArrowheads="1" noTextEdit="1"/>
          </p:cNvSpPr>
          <p:nvPr>
            <p:ph type="sldImg"/>
          </p:nvPr>
        </p:nvSpPr>
        <p:spPr>
          <a:xfrm>
            <a:off x="0" y="328613"/>
            <a:ext cx="1588" cy="1587"/>
          </a:xfrm>
          <a:solidFill>
            <a:srgbClr val="FFFFFF"/>
          </a:solidFill>
          <a:ln/>
        </p:spPr>
      </p:sp>
      <p:sp>
        <p:nvSpPr>
          <p:cNvPr id="67588" name="Text Box 2">
            <a:extLst>
              <a:ext uri="{FF2B5EF4-FFF2-40B4-BE49-F238E27FC236}">
                <a16:creationId xmlns:a16="http://schemas.microsoft.com/office/drawing/2014/main" id="{1A6190F2-5354-2AB4-AA30-4E0BD12E5087}"/>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a:latin typeface="Times New Roman" panose="02020603050405020304" pitchFamily="18" charset="0"/>
                <a:cs typeface="DejaVu Sans" charset="0"/>
              </a:rPr>
              <a:t>Software quality – increases the software ‘s potential reliability.</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8610" name="Rectangle 14">
            <a:extLst>
              <a:ext uri="{FF2B5EF4-FFF2-40B4-BE49-F238E27FC236}">
                <a16:creationId xmlns:a16="http://schemas.microsoft.com/office/drawing/2014/main" id="{06335041-D06D-78F3-F6D0-4490EB75FA57}"/>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019BD3AD-8D84-47F3-B71E-7DF2D21A6ED0}" type="slidenum">
              <a:rPr lang="en-US" altLang="en-US">
                <a:solidFill>
                  <a:srgbClr val="000000"/>
                </a:solidFill>
              </a:rPr>
              <a:pPr eaLnBrk="1" hangingPunct="1"/>
              <a:t>17</a:t>
            </a:fld>
            <a:endParaRPr lang="en-US" altLang="en-US">
              <a:solidFill>
                <a:srgbClr val="000000"/>
              </a:solidFill>
            </a:endParaRPr>
          </a:p>
        </p:txBody>
      </p:sp>
      <p:sp>
        <p:nvSpPr>
          <p:cNvPr id="68611" name="Rectangle 1">
            <a:extLst>
              <a:ext uri="{FF2B5EF4-FFF2-40B4-BE49-F238E27FC236}">
                <a16:creationId xmlns:a16="http://schemas.microsoft.com/office/drawing/2014/main" id="{01D9D905-9C30-2661-3A03-619BBF76302D}"/>
              </a:ext>
            </a:extLst>
          </p:cNvPr>
          <p:cNvSpPr>
            <a:spLocks noGrp="1" noRot="1" noChangeAspect="1" noChangeArrowheads="1" noTextEdit="1"/>
          </p:cNvSpPr>
          <p:nvPr>
            <p:ph type="sldImg"/>
          </p:nvPr>
        </p:nvSpPr>
        <p:spPr>
          <a:xfrm>
            <a:off x="0" y="328613"/>
            <a:ext cx="1588" cy="1587"/>
          </a:xfrm>
          <a:solidFill>
            <a:srgbClr val="FFFFFF"/>
          </a:solidFill>
          <a:ln/>
        </p:spPr>
      </p:sp>
      <p:sp>
        <p:nvSpPr>
          <p:cNvPr id="68612" name="Text Box 2">
            <a:extLst>
              <a:ext uri="{FF2B5EF4-FFF2-40B4-BE49-F238E27FC236}">
                <a16:creationId xmlns:a16="http://schemas.microsoft.com/office/drawing/2014/main" id="{E052618F-9D1D-A7E0-BFAB-16DE5057043F}"/>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9634" name="Rectangle 14">
            <a:extLst>
              <a:ext uri="{FF2B5EF4-FFF2-40B4-BE49-F238E27FC236}">
                <a16:creationId xmlns:a16="http://schemas.microsoft.com/office/drawing/2014/main" id="{C1F664E3-63F5-4D47-5D3E-D5BB5D636B94}"/>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33C7E712-D457-411D-9211-087AD89B9C5B}" type="slidenum">
              <a:rPr lang="en-US" altLang="en-US">
                <a:solidFill>
                  <a:srgbClr val="000000"/>
                </a:solidFill>
              </a:rPr>
              <a:pPr eaLnBrk="1" hangingPunct="1"/>
              <a:t>18</a:t>
            </a:fld>
            <a:endParaRPr lang="en-US" altLang="en-US">
              <a:solidFill>
                <a:srgbClr val="000000"/>
              </a:solidFill>
            </a:endParaRPr>
          </a:p>
        </p:txBody>
      </p:sp>
      <p:sp>
        <p:nvSpPr>
          <p:cNvPr id="69635" name="Rectangle 1">
            <a:extLst>
              <a:ext uri="{FF2B5EF4-FFF2-40B4-BE49-F238E27FC236}">
                <a16:creationId xmlns:a16="http://schemas.microsoft.com/office/drawing/2014/main" id="{DE307587-95FC-20AF-FD59-BF95ADDD3C91}"/>
              </a:ext>
            </a:extLst>
          </p:cNvPr>
          <p:cNvSpPr>
            <a:spLocks noGrp="1" noRot="1" noChangeAspect="1" noChangeArrowheads="1" noTextEdit="1"/>
          </p:cNvSpPr>
          <p:nvPr>
            <p:ph type="sldImg"/>
          </p:nvPr>
        </p:nvSpPr>
        <p:spPr>
          <a:xfrm>
            <a:off x="0" y="328613"/>
            <a:ext cx="1588" cy="1587"/>
          </a:xfrm>
          <a:solidFill>
            <a:srgbClr val="FFFFFF"/>
          </a:solidFill>
          <a:ln/>
        </p:spPr>
      </p:sp>
      <p:sp>
        <p:nvSpPr>
          <p:cNvPr id="69636" name="Text Box 2">
            <a:extLst>
              <a:ext uri="{FF2B5EF4-FFF2-40B4-BE49-F238E27FC236}">
                <a16:creationId xmlns:a16="http://schemas.microsoft.com/office/drawing/2014/main" id="{63980B91-37B2-ADA2-73AF-5061E62B6375}"/>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0658" name="Rectangle 14">
            <a:extLst>
              <a:ext uri="{FF2B5EF4-FFF2-40B4-BE49-F238E27FC236}">
                <a16:creationId xmlns:a16="http://schemas.microsoft.com/office/drawing/2014/main" id="{CB9950FD-6FD2-0CCD-2543-5FE86DB7DE6C}"/>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63F00B24-0674-4409-9BA1-F655DDFED18C}" type="slidenum">
              <a:rPr lang="en-US" altLang="en-US">
                <a:solidFill>
                  <a:srgbClr val="000000"/>
                </a:solidFill>
              </a:rPr>
              <a:pPr eaLnBrk="1" hangingPunct="1"/>
              <a:t>19</a:t>
            </a:fld>
            <a:endParaRPr lang="en-US" altLang="en-US">
              <a:solidFill>
                <a:srgbClr val="000000"/>
              </a:solidFill>
            </a:endParaRPr>
          </a:p>
        </p:txBody>
      </p:sp>
      <p:sp>
        <p:nvSpPr>
          <p:cNvPr id="70659" name="Rectangle 1">
            <a:extLst>
              <a:ext uri="{FF2B5EF4-FFF2-40B4-BE49-F238E27FC236}">
                <a16:creationId xmlns:a16="http://schemas.microsoft.com/office/drawing/2014/main" id="{DAF10DC2-14BF-56AB-3DCE-479B9E90DF52}"/>
              </a:ext>
            </a:extLst>
          </p:cNvPr>
          <p:cNvSpPr>
            <a:spLocks noGrp="1" noRot="1" noChangeAspect="1" noChangeArrowheads="1" noTextEdit="1"/>
          </p:cNvSpPr>
          <p:nvPr>
            <p:ph type="sldImg"/>
          </p:nvPr>
        </p:nvSpPr>
        <p:spPr>
          <a:xfrm>
            <a:off x="0" y="328613"/>
            <a:ext cx="1588" cy="1587"/>
          </a:xfrm>
          <a:solidFill>
            <a:srgbClr val="FFFFFF"/>
          </a:solidFill>
          <a:ln/>
        </p:spPr>
      </p:sp>
      <p:sp>
        <p:nvSpPr>
          <p:cNvPr id="70660" name="Text Box 2">
            <a:extLst>
              <a:ext uri="{FF2B5EF4-FFF2-40B4-BE49-F238E27FC236}">
                <a16:creationId xmlns:a16="http://schemas.microsoft.com/office/drawing/2014/main" id="{35B11603-AF9E-D909-A0E3-7B533A2E5AD8}"/>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1682" name="Rectangle 14">
            <a:extLst>
              <a:ext uri="{FF2B5EF4-FFF2-40B4-BE49-F238E27FC236}">
                <a16:creationId xmlns:a16="http://schemas.microsoft.com/office/drawing/2014/main" id="{CDD94759-B0B5-CF86-C125-EE265247EBF8}"/>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959A95ED-34DC-4376-B797-E2D6DA8D617C}" type="slidenum">
              <a:rPr lang="en-US" altLang="en-US">
                <a:solidFill>
                  <a:srgbClr val="000000"/>
                </a:solidFill>
              </a:rPr>
              <a:pPr eaLnBrk="1" hangingPunct="1"/>
              <a:t>20</a:t>
            </a:fld>
            <a:endParaRPr lang="en-US" altLang="en-US">
              <a:solidFill>
                <a:srgbClr val="000000"/>
              </a:solidFill>
            </a:endParaRPr>
          </a:p>
        </p:txBody>
      </p:sp>
      <p:sp>
        <p:nvSpPr>
          <p:cNvPr id="71683" name="Rectangle 1">
            <a:extLst>
              <a:ext uri="{FF2B5EF4-FFF2-40B4-BE49-F238E27FC236}">
                <a16:creationId xmlns:a16="http://schemas.microsoft.com/office/drawing/2014/main" id="{7ADE6F83-5834-B1E4-1E2B-E0129EBFD32A}"/>
              </a:ext>
            </a:extLst>
          </p:cNvPr>
          <p:cNvSpPr>
            <a:spLocks noGrp="1" noRot="1" noChangeAspect="1" noChangeArrowheads="1" noTextEdit="1"/>
          </p:cNvSpPr>
          <p:nvPr>
            <p:ph type="sldImg"/>
          </p:nvPr>
        </p:nvSpPr>
        <p:spPr>
          <a:xfrm>
            <a:off x="0" y="328613"/>
            <a:ext cx="1588" cy="1587"/>
          </a:xfrm>
          <a:solidFill>
            <a:srgbClr val="FFFFFF"/>
          </a:solidFill>
          <a:ln/>
        </p:spPr>
      </p:sp>
      <p:sp>
        <p:nvSpPr>
          <p:cNvPr id="71684" name="Text Box 2">
            <a:extLst>
              <a:ext uri="{FF2B5EF4-FFF2-40B4-BE49-F238E27FC236}">
                <a16:creationId xmlns:a16="http://schemas.microsoft.com/office/drawing/2014/main" id="{9C4A6241-E0D9-014C-F89B-70F1BB70A2A9}"/>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lnSpc>
                <a:spcPct val="93000"/>
              </a:lnSpc>
              <a:spcBef>
                <a:spcPts val="375"/>
              </a:spcBef>
              <a:buClrTx/>
              <a:buFontTx/>
              <a:buNone/>
            </a:pPr>
            <a:r>
              <a:rPr lang="en-GB" altLang="en-US">
                <a:latin typeface="Times New Roman" panose="02020603050405020304" pitchFamily="18" charset="0"/>
                <a:cs typeface="DejaVu Sans" charset="0"/>
              </a:rPr>
              <a:t>Error: refers to difference between Actual Output and Expected Output. </a:t>
            </a:r>
            <a:r>
              <a:rPr lang="en-GB" altLang="en-US">
                <a:solidFill>
                  <a:srgbClr val="3333CC"/>
                </a:solidFill>
                <a:latin typeface="Times New Roman" panose="02020603050405020304" pitchFamily="18" charset="0"/>
                <a:cs typeface="DejaVu Sans" charset="0"/>
              </a:rPr>
              <a:t>Errors occur because we are not perfect and, even if we were, we are working under constraints such as delivery deadlines.</a:t>
            </a:r>
          </a:p>
          <a:p>
            <a:pPr eaLnBrk="1" hangingPunct="1">
              <a:lnSpc>
                <a:spcPct val="93000"/>
              </a:lnSpc>
              <a:spcBef>
                <a:spcPts val="375"/>
              </a:spcBef>
              <a:buClrTx/>
              <a:buFontTx/>
              <a:buNone/>
            </a:pPr>
            <a:r>
              <a:rPr lang="en-GB" altLang="en-US">
                <a:latin typeface="Times New Roman" panose="02020603050405020304" pitchFamily="18" charset="0"/>
                <a:cs typeface="DejaVu Sans" charset="0"/>
              </a:rPr>
              <a:t>Fault: is a condition that causes the software to fail to perform its required function. </a:t>
            </a:r>
            <a:r>
              <a:rPr lang="en-GB" altLang="en-US">
                <a:solidFill>
                  <a:srgbClr val="3333CC"/>
                </a:solidFill>
                <a:latin typeface="Times New Roman" panose="02020603050405020304" pitchFamily="18" charset="0"/>
                <a:cs typeface="DejaVu Sans" charset="0"/>
              </a:rPr>
              <a:t>A fault, if encountered, may cause a failure, which is a deviation of the software from its expected delivery or service.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3730" name="Rectangle 14">
            <a:extLst>
              <a:ext uri="{FF2B5EF4-FFF2-40B4-BE49-F238E27FC236}">
                <a16:creationId xmlns:a16="http://schemas.microsoft.com/office/drawing/2014/main" id="{7E800FC9-3119-6A21-D794-49FFD2093F66}"/>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B7D596E4-333F-4972-9D5F-EE15926AEDA4}" type="slidenum">
              <a:rPr lang="en-US" altLang="en-US">
                <a:solidFill>
                  <a:srgbClr val="000000"/>
                </a:solidFill>
              </a:rPr>
              <a:pPr eaLnBrk="1" hangingPunct="1"/>
              <a:t>22</a:t>
            </a:fld>
            <a:endParaRPr lang="en-US" altLang="en-US">
              <a:solidFill>
                <a:srgbClr val="000000"/>
              </a:solidFill>
            </a:endParaRPr>
          </a:p>
        </p:txBody>
      </p:sp>
      <p:sp>
        <p:nvSpPr>
          <p:cNvPr id="73731" name="Rectangle 1">
            <a:extLst>
              <a:ext uri="{FF2B5EF4-FFF2-40B4-BE49-F238E27FC236}">
                <a16:creationId xmlns:a16="http://schemas.microsoft.com/office/drawing/2014/main" id="{EB5D09FA-9892-7E39-EF8C-E93294668DF5}"/>
              </a:ext>
            </a:extLst>
          </p:cNvPr>
          <p:cNvSpPr>
            <a:spLocks noGrp="1" noRot="1" noChangeAspect="1" noChangeArrowheads="1" noTextEdit="1"/>
          </p:cNvSpPr>
          <p:nvPr>
            <p:ph type="sldImg"/>
          </p:nvPr>
        </p:nvSpPr>
        <p:spPr>
          <a:xfrm>
            <a:off x="0" y="328613"/>
            <a:ext cx="1588" cy="1587"/>
          </a:xfrm>
          <a:solidFill>
            <a:srgbClr val="FFFFFF"/>
          </a:solidFill>
          <a:ln/>
        </p:spPr>
      </p:sp>
      <p:sp>
        <p:nvSpPr>
          <p:cNvPr id="73732" name="Text Box 2">
            <a:extLst>
              <a:ext uri="{FF2B5EF4-FFF2-40B4-BE49-F238E27FC236}">
                <a16:creationId xmlns:a16="http://schemas.microsoft.com/office/drawing/2014/main" id="{ED8D0C2C-18F7-B80B-1874-0334AC07B023}"/>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4754" name="Rectangle 14">
            <a:extLst>
              <a:ext uri="{FF2B5EF4-FFF2-40B4-BE49-F238E27FC236}">
                <a16:creationId xmlns:a16="http://schemas.microsoft.com/office/drawing/2014/main" id="{357D283E-E4CF-BA46-7E66-4DD5D8FBFABF}"/>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42DAA90D-B362-414D-AA80-805D95CB7941}" type="slidenum">
              <a:rPr lang="en-US" altLang="en-US">
                <a:solidFill>
                  <a:srgbClr val="000000"/>
                </a:solidFill>
              </a:rPr>
              <a:pPr eaLnBrk="1" hangingPunct="1"/>
              <a:t>23</a:t>
            </a:fld>
            <a:endParaRPr lang="en-US" altLang="en-US">
              <a:solidFill>
                <a:srgbClr val="000000"/>
              </a:solidFill>
            </a:endParaRPr>
          </a:p>
        </p:txBody>
      </p:sp>
      <p:sp>
        <p:nvSpPr>
          <p:cNvPr id="74755" name="Rectangle 1">
            <a:extLst>
              <a:ext uri="{FF2B5EF4-FFF2-40B4-BE49-F238E27FC236}">
                <a16:creationId xmlns:a16="http://schemas.microsoft.com/office/drawing/2014/main" id="{47A10955-0B0C-117F-B92A-549011279C1F}"/>
              </a:ext>
            </a:extLst>
          </p:cNvPr>
          <p:cNvSpPr>
            <a:spLocks noGrp="1" noRot="1" noChangeAspect="1" noChangeArrowheads="1" noTextEdit="1"/>
          </p:cNvSpPr>
          <p:nvPr>
            <p:ph type="sldImg"/>
          </p:nvPr>
        </p:nvSpPr>
        <p:spPr>
          <a:xfrm>
            <a:off x="0" y="328613"/>
            <a:ext cx="1588" cy="1587"/>
          </a:xfrm>
          <a:solidFill>
            <a:srgbClr val="FFFFFF"/>
          </a:solidFill>
          <a:ln/>
        </p:spPr>
      </p:sp>
      <p:sp>
        <p:nvSpPr>
          <p:cNvPr id="74756" name="Text Box 2">
            <a:extLst>
              <a:ext uri="{FF2B5EF4-FFF2-40B4-BE49-F238E27FC236}">
                <a16:creationId xmlns:a16="http://schemas.microsoft.com/office/drawing/2014/main" id="{BDF2EE81-8E60-C26B-6CEF-8314431F7C55}"/>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a:latin typeface="Times New Roman" panose="02020603050405020304" pitchFamily="18" charset="0"/>
                <a:cs typeface="DejaVu Sans" charset="0"/>
              </a:rPr>
              <a:t>Risk is defined as a potential loss. A factor that could result in future negative consequences; usually expressed as impact and likelihood.</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US" altLang="en-US">
                <a:latin typeface="Times New Roman" panose="02020603050405020304" pitchFamily="18" charset="0"/>
                <a:cs typeface="DejaVu Sans" charset="0"/>
              </a:rPr>
              <a:t>Complete testing is impossible for several reasons: </a:t>
            </a:r>
          </a:p>
          <a:p>
            <a:pPr eaLnBrk="1" hangingPunct="1">
              <a:spcBef>
                <a:spcPts val="450"/>
              </a:spcBef>
              <a:buClrTx/>
              <a:buFontTx/>
              <a:buNone/>
            </a:pPr>
            <a:r>
              <a:rPr lang="en-US" altLang="en-US">
                <a:latin typeface="Times New Roman" panose="02020603050405020304" pitchFamily="18" charset="0"/>
                <a:cs typeface="DejaVu Sans" charset="0"/>
              </a:rPr>
              <a:t>We can’t test all the inputs to the program.</a:t>
            </a:r>
          </a:p>
          <a:p>
            <a:pPr eaLnBrk="1" hangingPunct="1">
              <a:spcBef>
                <a:spcPts val="450"/>
              </a:spcBef>
              <a:buClrTx/>
              <a:buFontTx/>
              <a:buNone/>
            </a:pPr>
            <a:r>
              <a:rPr lang="en-US" altLang="en-US">
                <a:latin typeface="Times New Roman" panose="02020603050405020304" pitchFamily="18" charset="0"/>
                <a:cs typeface="DejaVu Sans" charset="0"/>
              </a:rPr>
              <a:t>We can’t test all the combinations of inputs to the program.</a:t>
            </a:r>
          </a:p>
          <a:p>
            <a:pPr eaLnBrk="1" hangingPunct="1">
              <a:spcBef>
                <a:spcPts val="450"/>
              </a:spcBef>
              <a:buClrTx/>
              <a:buFontTx/>
              <a:buNone/>
            </a:pPr>
            <a:r>
              <a:rPr lang="en-US" altLang="en-US">
                <a:latin typeface="Times New Roman" panose="02020603050405020304" pitchFamily="18" charset="0"/>
                <a:cs typeface="DejaVu Sans" charset="0"/>
              </a:rPr>
              <a:t>We can’t test all the paths through the program.</a:t>
            </a:r>
          </a:p>
          <a:p>
            <a:pPr eaLnBrk="1" hangingPunct="1">
              <a:spcBef>
                <a:spcPts val="450"/>
              </a:spcBef>
              <a:buClrTx/>
              <a:buFontTx/>
              <a:buNone/>
            </a:pPr>
            <a:r>
              <a:rPr lang="en-US" altLang="en-US">
                <a:latin typeface="Times New Roman" panose="02020603050405020304" pitchFamily="18" charset="0"/>
                <a:cs typeface="DejaVu Sans" charset="0"/>
              </a:rPr>
              <a:t>We can’t test for all of the other potential failures, such as those caused by user interface design errors or incomplete requirements analyses.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5778" name="Rectangle 14">
            <a:extLst>
              <a:ext uri="{FF2B5EF4-FFF2-40B4-BE49-F238E27FC236}">
                <a16:creationId xmlns:a16="http://schemas.microsoft.com/office/drawing/2014/main" id="{CECA7A66-9C3A-12A7-B2D4-102D8BDCA124}"/>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89AD0ED6-98DE-4F6D-AD45-4A93F21CE8D5}" type="slidenum">
              <a:rPr lang="en-US" altLang="en-US">
                <a:solidFill>
                  <a:srgbClr val="000000"/>
                </a:solidFill>
              </a:rPr>
              <a:pPr eaLnBrk="1" hangingPunct="1"/>
              <a:t>24</a:t>
            </a:fld>
            <a:endParaRPr lang="en-US" altLang="en-US">
              <a:solidFill>
                <a:srgbClr val="000000"/>
              </a:solidFill>
            </a:endParaRPr>
          </a:p>
        </p:txBody>
      </p:sp>
      <p:sp>
        <p:nvSpPr>
          <p:cNvPr id="75779" name="Rectangle 1">
            <a:extLst>
              <a:ext uri="{FF2B5EF4-FFF2-40B4-BE49-F238E27FC236}">
                <a16:creationId xmlns:a16="http://schemas.microsoft.com/office/drawing/2014/main" id="{CD4C2520-A792-A141-6612-475A8C4867B9}"/>
              </a:ext>
            </a:extLst>
          </p:cNvPr>
          <p:cNvSpPr>
            <a:spLocks noGrp="1" noRot="1" noChangeAspect="1" noChangeArrowheads="1" noTextEdit="1"/>
          </p:cNvSpPr>
          <p:nvPr>
            <p:ph type="sldImg"/>
          </p:nvPr>
        </p:nvSpPr>
        <p:spPr>
          <a:xfrm>
            <a:off x="0" y="328613"/>
            <a:ext cx="1588" cy="1587"/>
          </a:xfrm>
          <a:solidFill>
            <a:srgbClr val="FFFFFF"/>
          </a:solidFill>
          <a:ln/>
        </p:spPr>
      </p:sp>
      <p:sp>
        <p:nvSpPr>
          <p:cNvPr id="75780" name="Text Box 2">
            <a:extLst>
              <a:ext uri="{FF2B5EF4-FFF2-40B4-BE49-F238E27FC236}">
                <a16:creationId xmlns:a16="http://schemas.microsoft.com/office/drawing/2014/main" id="{37A4CB90-CC20-C32A-2568-5A44BE3BD03B}"/>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i="1">
                <a:latin typeface="Times New Roman" panose="02020603050405020304" pitchFamily="18" charset="0"/>
                <a:cs typeface="DejaVu Sans" charset="0"/>
              </a:rPr>
              <a:t>20%  of requirement defects   cause 80 other defects in later Development stages</a:t>
            </a:r>
          </a:p>
          <a:p>
            <a:pPr eaLnBrk="1" hangingPunct="1">
              <a:spcBef>
                <a:spcPts val="450"/>
              </a:spcBef>
              <a:buClrTx/>
              <a:buFontTx/>
              <a:buNone/>
            </a:pPr>
            <a:r>
              <a:rPr lang="en-US" altLang="en-US" i="1">
                <a:latin typeface="Times New Roman" panose="02020603050405020304" pitchFamily="18" charset="0"/>
                <a:cs typeface="DejaVu Sans" charset="0"/>
              </a:rPr>
              <a:t>Peer reviews catch 60 percent of the  defects.</a:t>
            </a:r>
          </a:p>
          <a:p>
            <a:pPr eaLnBrk="1" hangingPunct="1">
              <a:spcBef>
                <a:spcPts val="450"/>
              </a:spcBef>
              <a:buClrTx/>
              <a:buFontTx/>
              <a:buNone/>
            </a:pPr>
            <a:endParaRPr lang="en-US" altLang="en-US" i="1">
              <a:latin typeface="Times New Roman" panose="02020603050405020304" pitchFamily="18" charset="0"/>
              <a:cs typeface="DejaVu Sans" charset="0"/>
            </a:endParaRPr>
          </a:p>
          <a:p>
            <a:pPr eaLnBrk="1" hangingPunct="1">
              <a:spcBef>
                <a:spcPts val="450"/>
              </a:spcBef>
              <a:buClrTx/>
              <a:buFontTx/>
              <a:buNone/>
            </a:pPr>
            <a:r>
              <a:rPr lang="en-US" altLang="en-US">
                <a:latin typeface="Times New Roman" panose="02020603050405020304" pitchFamily="18" charset="0"/>
                <a:cs typeface="DejaVu Sans" charset="0"/>
              </a:rPr>
              <a:t>Peer reviews, analysis tools, and testing catch different classes of defects at different points in the</a:t>
            </a:r>
          </a:p>
          <a:p>
            <a:pPr eaLnBrk="1" hangingPunct="1">
              <a:spcBef>
                <a:spcPts val="450"/>
              </a:spcBef>
              <a:buClrTx/>
              <a:buFontTx/>
              <a:buNone/>
            </a:pPr>
            <a:r>
              <a:rPr lang="en-US" altLang="en-US">
                <a:latin typeface="Times New Roman" panose="02020603050405020304" pitchFamily="18" charset="0"/>
                <a:cs typeface="DejaVu Sans" charset="0"/>
              </a:rPr>
              <a:t>development cycle.</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US" altLang="en-US" i="1">
                <a:latin typeface="Times New Roman" panose="02020603050405020304" pitchFamily="18" charset="0"/>
                <a:cs typeface="DejaVu Sans" charset="0"/>
              </a:rPr>
              <a:t>Finding and fixing a software problem after delivery is often 100 times more expensive than finding and fixing it during the requirements and design phase.</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US" altLang="en-US">
                <a:latin typeface="Times New Roman" panose="02020603050405020304" pitchFamily="18" charset="0"/>
                <a:cs typeface="DejaVu Sans" charset="0"/>
              </a:rPr>
              <a:t>The cost of fixing a defect includes    Failure cost, Appraisal cost , Prevention cost and Production cost</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endParaRPr lang="en-US" altLang="en-US">
              <a:latin typeface="Times New Roman" panose="02020603050405020304" pitchFamily="18" charset="0"/>
              <a:cs typeface="DejaVu Sans"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6322" name="Rectangle 14">
            <a:extLst>
              <a:ext uri="{FF2B5EF4-FFF2-40B4-BE49-F238E27FC236}">
                <a16:creationId xmlns:a16="http://schemas.microsoft.com/office/drawing/2014/main" id="{47625C53-8C02-87CE-49DB-C01D82F28003}"/>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FA157C67-9C6C-419E-BC85-F5F50D82CFFF}" type="slidenum">
              <a:rPr lang="en-US" altLang="en-US">
                <a:solidFill>
                  <a:srgbClr val="000000"/>
                </a:solidFill>
              </a:rPr>
              <a:pPr eaLnBrk="1" hangingPunct="1"/>
              <a:t>6</a:t>
            </a:fld>
            <a:endParaRPr lang="en-US" altLang="en-US">
              <a:solidFill>
                <a:srgbClr val="000000"/>
              </a:solidFill>
            </a:endParaRPr>
          </a:p>
        </p:txBody>
      </p:sp>
      <p:sp>
        <p:nvSpPr>
          <p:cNvPr id="56323" name="Rectangle 1">
            <a:extLst>
              <a:ext uri="{FF2B5EF4-FFF2-40B4-BE49-F238E27FC236}">
                <a16:creationId xmlns:a16="http://schemas.microsoft.com/office/drawing/2014/main" id="{4C9DF9F5-E600-4AE2-F117-50517DB9B3FA}"/>
              </a:ext>
            </a:extLst>
          </p:cNvPr>
          <p:cNvSpPr>
            <a:spLocks noGrp="1" noRot="1" noChangeAspect="1" noChangeArrowheads="1" noTextEdit="1"/>
          </p:cNvSpPr>
          <p:nvPr>
            <p:ph type="sldImg"/>
          </p:nvPr>
        </p:nvSpPr>
        <p:spPr>
          <a:xfrm>
            <a:off x="0" y="328613"/>
            <a:ext cx="1588" cy="1587"/>
          </a:xfrm>
          <a:solidFill>
            <a:srgbClr val="FFFFFF"/>
          </a:solidFill>
          <a:ln/>
        </p:spPr>
      </p:sp>
      <p:sp>
        <p:nvSpPr>
          <p:cNvPr id="56324" name="Text Box 2">
            <a:extLst>
              <a:ext uri="{FF2B5EF4-FFF2-40B4-BE49-F238E27FC236}">
                <a16:creationId xmlns:a16="http://schemas.microsoft.com/office/drawing/2014/main" id="{1703F985-DE8E-F61C-AFCF-6A9406D89B8F}"/>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6802" name="Rectangle 14">
            <a:extLst>
              <a:ext uri="{FF2B5EF4-FFF2-40B4-BE49-F238E27FC236}">
                <a16:creationId xmlns:a16="http://schemas.microsoft.com/office/drawing/2014/main" id="{6B2FE31B-1E53-56CD-6CB8-CBEA85F00E2D}"/>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78EFFF12-7A9C-4380-A972-89F52083DDF5}" type="slidenum">
              <a:rPr lang="en-US" altLang="en-US">
                <a:solidFill>
                  <a:srgbClr val="000000"/>
                </a:solidFill>
              </a:rPr>
              <a:pPr eaLnBrk="1" hangingPunct="1"/>
              <a:t>25</a:t>
            </a:fld>
            <a:endParaRPr lang="en-US" altLang="en-US">
              <a:solidFill>
                <a:srgbClr val="000000"/>
              </a:solidFill>
            </a:endParaRPr>
          </a:p>
        </p:txBody>
      </p:sp>
      <p:sp>
        <p:nvSpPr>
          <p:cNvPr id="76803" name="Rectangle 1">
            <a:extLst>
              <a:ext uri="{FF2B5EF4-FFF2-40B4-BE49-F238E27FC236}">
                <a16:creationId xmlns:a16="http://schemas.microsoft.com/office/drawing/2014/main" id="{B581B620-848D-4444-B603-520C838A784F}"/>
              </a:ext>
            </a:extLst>
          </p:cNvPr>
          <p:cNvSpPr>
            <a:spLocks noGrp="1" noRot="1" noChangeAspect="1" noChangeArrowheads="1" noTextEdit="1"/>
          </p:cNvSpPr>
          <p:nvPr>
            <p:ph type="sldImg"/>
          </p:nvPr>
        </p:nvSpPr>
        <p:spPr>
          <a:xfrm>
            <a:off x="0" y="328613"/>
            <a:ext cx="1588" cy="1587"/>
          </a:xfrm>
          <a:solidFill>
            <a:srgbClr val="FFFFFF"/>
          </a:solidFill>
          <a:ln/>
        </p:spPr>
      </p:sp>
      <p:sp>
        <p:nvSpPr>
          <p:cNvPr id="76804" name="Text Box 2">
            <a:extLst>
              <a:ext uri="{FF2B5EF4-FFF2-40B4-BE49-F238E27FC236}">
                <a16:creationId xmlns:a16="http://schemas.microsoft.com/office/drawing/2014/main" id="{24B7BE1E-AAF0-D79B-B5B0-DEA2DAAF2E6E}"/>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7826" name="Rectangle 14">
            <a:extLst>
              <a:ext uri="{FF2B5EF4-FFF2-40B4-BE49-F238E27FC236}">
                <a16:creationId xmlns:a16="http://schemas.microsoft.com/office/drawing/2014/main" id="{60144C4D-3375-3769-2CFD-EEDDA7BB277F}"/>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D2818B3E-6DD7-4717-AA06-22AA090D7E22}" type="slidenum">
              <a:rPr lang="en-US" altLang="en-US">
                <a:solidFill>
                  <a:srgbClr val="000000"/>
                </a:solidFill>
              </a:rPr>
              <a:pPr eaLnBrk="1" hangingPunct="1"/>
              <a:t>26</a:t>
            </a:fld>
            <a:endParaRPr lang="en-US" altLang="en-US">
              <a:solidFill>
                <a:srgbClr val="000000"/>
              </a:solidFill>
            </a:endParaRPr>
          </a:p>
        </p:txBody>
      </p:sp>
      <p:sp>
        <p:nvSpPr>
          <p:cNvPr id="77827" name="Rectangle 1">
            <a:extLst>
              <a:ext uri="{FF2B5EF4-FFF2-40B4-BE49-F238E27FC236}">
                <a16:creationId xmlns:a16="http://schemas.microsoft.com/office/drawing/2014/main" id="{468C39BB-3369-7A69-F51D-006682C81C3F}"/>
              </a:ext>
            </a:extLst>
          </p:cNvPr>
          <p:cNvSpPr>
            <a:spLocks noGrp="1" noRot="1" noChangeAspect="1" noChangeArrowheads="1" noTextEdit="1"/>
          </p:cNvSpPr>
          <p:nvPr>
            <p:ph type="sldImg"/>
          </p:nvPr>
        </p:nvSpPr>
        <p:spPr>
          <a:xfrm>
            <a:off x="0" y="328613"/>
            <a:ext cx="1588" cy="1587"/>
          </a:xfrm>
          <a:solidFill>
            <a:srgbClr val="FFFFFF"/>
          </a:solidFill>
          <a:ln/>
        </p:spPr>
      </p:sp>
      <p:sp>
        <p:nvSpPr>
          <p:cNvPr id="77828" name="Text Box 2">
            <a:extLst>
              <a:ext uri="{FF2B5EF4-FFF2-40B4-BE49-F238E27FC236}">
                <a16:creationId xmlns:a16="http://schemas.microsoft.com/office/drawing/2014/main" id="{99097F4F-DAD2-9EAA-95F7-1AFA6B70D212}"/>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i="1">
                <a:latin typeface="Times New Roman" panose="02020603050405020304" pitchFamily="18" charset="0"/>
                <a:cs typeface="DejaVu Sans" charset="0"/>
              </a:rPr>
              <a:t>About 80 percent of the defects come</a:t>
            </a:r>
          </a:p>
          <a:p>
            <a:pPr eaLnBrk="1" hangingPunct="1">
              <a:spcBef>
                <a:spcPts val="450"/>
              </a:spcBef>
              <a:buClrTx/>
              <a:buFontTx/>
              <a:buNone/>
            </a:pPr>
            <a:r>
              <a:rPr lang="en-US" altLang="en-US" i="1">
                <a:latin typeface="Times New Roman" panose="02020603050405020304" pitchFamily="18" charset="0"/>
                <a:cs typeface="DejaVu Sans" charset="0"/>
              </a:rPr>
              <a:t>from 20 percent of the modules, and</a:t>
            </a:r>
          </a:p>
          <a:p>
            <a:pPr eaLnBrk="1" hangingPunct="1">
              <a:spcBef>
                <a:spcPts val="450"/>
              </a:spcBef>
              <a:buClrTx/>
              <a:buFontTx/>
              <a:buNone/>
            </a:pPr>
            <a:r>
              <a:rPr lang="en-US" altLang="en-US" i="1">
                <a:latin typeface="Times New Roman" panose="02020603050405020304" pitchFamily="18" charset="0"/>
                <a:cs typeface="DejaVu Sans" charset="0"/>
              </a:rPr>
              <a:t>about half the modules are defect free.</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GB" altLang="en-US" b="1">
                <a:latin typeface="Times New Roman" panose="02020603050405020304" pitchFamily="18" charset="0"/>
                <a:cs typeface="DejaVu Sans" charset="0"/>
              </a:rPr>
              <a:t>Defect Clustering:</a:t>
            </a:r>
            <a:r>
              <a:rPr lang="en-GB" altLang="en-US">
                <a:latin typeface="Times New Roman" panose="02020603050405020304" pitchFamily="18" charset="0"/>
                <a:cs typeface="DejaVu Sans" charset="0"/>
              </a:rPr>
              <a:t> A small number of modules contain most of the defects discovered during pre-release testing, or show the most operational failures.</a:t>
            </a:r>
          </a:p>
          <a:p>
            <a:pPr eaLnBrk="1" hangingPunct="1">
              <a:spcBef>
                <a:spcPts val="450"/>
              </a:spcBef>
              <a:buClrTx/>
              <a:buFontTx/>
              <a:buNone/>
            </a:pPr>
            <a:r>
              <a:rPr lang="en-GB" altLang="en-US">
                <a:latin typeface="Times New Roman" panose="02020603050405020304" pitchFamily="18" charset="0"/>
                <a:cs typeface="DejaVu Sans" charset="0"/>
              </a:rPr>
              <a:t>"Myers' Law" states,</a:t>
            </a:r>
          </a:p>
          <a:p>
            <a:pPr eaLnBrk="1" hangingPunct="1">
              <a:spcBef>
                <a:spcPts val="450"/>
              </a:spcBef>
              <a:buClrTx/>
              <a:buFontTx/>
              <a:buNone/>
            </a:pPr>
            <a:r>
              <a:rPr lang="en-GB" altLang="en-US" i="1">
                <a:latin typeface="Times New Roman" panose="02020603050405020304" pitchFamily="18" charset="0"/>
                <a:cs typeface="DejaVu Sans" charset="0"/>
              </a:rPr>
              <a:t>"The probability of the existence of more errors in a section of a program is</a:t>
            </a:r>
          </a:p>
          <a:p>
            <a:pPr eaLnBrk="1" hangingPunct="1">
              <a:spcBef>
                <a:spcPts val="450"/>
              </a:spcBef>
              <a:buClrTx/>
              <a:buFontTx/>
              <a:buNone/>
            </a:pPr>
            <a:r>
              <a:rPr lang="en-GB" altLang="en-US" i="1">
                <a:latin typeface="Times New Roman" panose="02020603050405020304" pitchFamily="18" charset="0"/>
                <a:cs typeface="DejaVu Sans" charset="0"/>
              </a:rPr>
              <a:t>proportional to the number of errors already found in that section.”</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8850" name="Rectangle 14">
            <a:extLst>
              <a:ext uri="{FF2B5EF4-FFF2-40B4-BE49-F238E27FC236}">
                <a16:creationId xmlns:a16="http://schemas.microsoft.com/office/drawing/2014/main" id="{1EC5F3A5-94A4-C541-B753-54914D34EC6E}"/>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FF5CC25E-66A7-4217-A85A-BB099882F7DB}" type="slidenum">
              <a:rPr lang="en-US" altLang="en-US">
                <a:solidFill>
                  <a:srgbClr val="000000"/>
                </a:solidFill>
              </a:rPr>
              <a:pPr eaLnBrk="1" hangingPunct="1"/>
              <a:t>27</a:t>
            </a:fld>
            <a:endParaRPr lang="en-US" altLang="en-US">
              <a:solidFill>
                <a:srgbClr val="000000"/>
              </a:solidFill>
            </a:endParaRPr>
          </a:p>
        </p:txBody>
      </p:sp>
      <p:sp>
        <p:nvSpPr>
          <p:cNvPr id="78851" name="Rectangle 1">
            <a:extLst>
              <a:ext uri="{FF2B5EF4-FFF2-40B4-BE49-F238E27FC236}">
                <a16:creationId xmlns:a16="http://schemas.microsoft.com/office/drawing/2014/main" id="{21DED22D-63EE-AA9F-B426-8D0DF15795B7}"/>
              </a:ext>
            </a:extLst>
          </p:cNvPr>
          <p:cNvSpPr>
            <a:spLocks noGrp="1" noRot="1" noChangeAspect="1" noChangeArrowheads="1" noTextEdit="1"/>
          </p:cNvSpPr>
          <p:nvPr>
            <p:ph type="sldImg"/>
          </p:nvPr>
        </p:nvSpPr>
        <p:spPr>
          <a:xfrm>
            <a:off x="0" y="328613"/>
            <a:ext cx="1588" cy="1587"/>
          </a:xfrm>
          <a:solidFill>
            <a:srgbClr val="FFFFFF"/>
          </a:solidFill>
          <a:ln/>
        </p:spPr>
      </p:sp>
      <p:sp>
        <p:nvSpPr>
          <p:cNvPr id="78852" name="Text Box 2">
            <a:extLst>
              <a:ext uri="{FF2B5EF4-FFF2-40B4-BE49-F238E27FC236}">
                <a16:creationId xmlns:a16="http://schemas.microsoft.com/office/drawing/2014/main" id="{5A9251D4-5487-3584-2F9E-DBAFFAF71EA6}"/>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a:latin typeface="Times New Roman" panose="02020603050405020304" pitchFamily="18" charset="0"/>
                <a:cs typeface="DejaVu Sans" charset="0"/>
              </a:rPr>
              <a:t>The test cases need to be regularly reviewed and revised, and new and different tests need to be written to exercise different parts of the Software based on objective</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US" altLang="en-US">
                <a:latin typeface="Times New Roman" panose="02020603050405020304" pitchFamily="18" charset="0"/>
                <a:cs typeface="DejaVu Sans" charset="0"/>
              </a:rPr>
              <a:t>Usability Test VS Functional Test</a:t>
            </a:r>
          </a:p>
          <a:p>
            <a:pPr eaLnBrk="1" hangingPunct="1">
              <a:spcBef>
                <a:spcPts val="450"/>
              </a:spcBef>
              <a:buClrTx/>
              <a:buFontTx/>
              <a:buNone/>
            </a:pPr>
            <a:endParaRPr lang="en-US" altLang="en-US">
              <a:latin typeface="Times New Roman" panose="02020603050405020304" pitchFamily="18" charset="0"/>
              <a:cs typeface="DejaVu Sans"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9874" name="Rectangle 14">
            <a:extLst>
              <a:ext uri="{FF2B5EF4-FFF2-40B4-BE49-F238E27FC236}">
                <a16:creationId xmlns:a16="http://schemas.microsoft.com/office/drawing/2014/main" id="{98A96447-8337-2990-DB90-4CC456B4988C}"/>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895C0536-602F-4815-9BA1-62E5A43100BD}" type="slidenum">
              <a:rPr lang="en-US" altLang="en-US">
                <a:solidFill>
                  <a:srgbClr val="000000"/>
                </a:solidFill>
              </a:rPr>
              <a:pPr eaLnBrk="1" hangingPunct="1"/>
              <a:t>28</a:t>
            </a:fld>
            <a:endParaRPr lang="en-US" altLang="en-US">
              <a:solidFill>
                <a:srgbClr val="000000"/>
              </a:solidFill>
            </a:endParaRPr>
          </a:p>
        </p:txBody>
      </p:sp>
      <p:sp>
        <p:nvSpPr>
          <p:cNvPr id="79875" name="Rectangle 1">
            <a:extLst>
              <a:ext uri="{FF2B5EF4-FFF2-40B4-BE49-F238E27FC236}">
                <a16:creationId xmlns:a16="http://schemas.microsoft.com/office/drawing/2014/main" id="{76959CE2-C5ED-B038-C2E0-019C03F28A5F}"/>
              </a:ext>
            </a:extLst>
          </p:cNvPr>
          <p:cNvSpPr>
            <a:spLocks noGrp="1" noRot="1" noChangeAspect="1" noChangeArrowheads="1" noTextEdit="1"/>
          </p:cNvSpPr>
          <p:nvPr>
            <p:ph type="sldImg"/>
          </p:nvPr>
        </p:nvSpPr>
        <p:spPr>
          <a:xfrm>
            <a:off x="0" y="328613"/>
            <a:ext cx="1588" cy="1587"/>
          </a:xfrm>
          <a:solidFill>
            <a:srgbClr val="FFFFFF"/>
          </a:solidFill>
          <a:ln/>
        </p:spPr>
      </p:sp>
      <p:sp>
        <p:nvSpPr>
          <p:cNvPr id="79876" name="Text Box 2">
            <a:extLst>
              <a:ext uri="{FF2B5EF4-FFF2-40B4-BE49-F238E27FC236}">
                <a16:creationId xmlns:a16="http://schemas.microsoft.com/office/drawing/2014/main" id="{4FC95279-B465-13D3-F439-2CB7AFE2F6AF}"/>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350"/>
              </a:spcBef>
              <a:buClrTx/>
              <a:buFontTx/>
              <a:buNone/>
            </a:pPr>
            <a:r>
              <a:rPr lang="en-GB" altLang="en-US" b="1">
                <a:latin typeface="Times New Roman" panose="02020603050405020304" pitchFamily="18" charset="0"/>
                <a:cs typeface="DejaVu Sans" charset="0"/>
              </a:rPr>
              <a:t>Ranking Criteria can be based on </a:t>
            </a:r>
          </a:p>
          <a:p>
            <a:pPr eaLnBrk="1" hangingPunct="1">
              <a:lnSpc>
                <a:spcPct val="125000"/>
              </a:lnSpc>
              <a:spcBef>
                <a:spcPts val="300"/>
              </a:spcBef>
              <a:buClrTx/>
              <a:buFontTx/>
              <a:buNone/>
            </a:pPr>
            <a:r>
              <a:rPr lang="en-GB" altLang="en-US">
                <a:latin typeface="Times New Roman" panose="02020603050405020304" pitchFamily="18" charset="0"/>
                <a:cs typeface="DejaVu Sans" charset="0"/>
              </a:rPr>
              <a:t>Severity</a:t>
            </a:r>
          </a:p>
          <a:p>
            <a:pPr eaLnBrk="1" hangingPunct="1">
              <a:lnSpc>
                <a:spcPct val="125000"/>
              </a:lnSpc>
              <a:spcBef>
                <a:spcPts val="300"/>
              </a:spcBef>
              <a:buClrTx/>
              <a:buFontTx/>
              <a:buNone/>
            </a:pPr>
            <a:r>
              <a:rPr lang="en-GB" altLang="en-US">
                <a:latin typeface="Times New Roman" panose="02020603050405020304" pitchFamily="18" charset="0"/>
                <a:cs typeface="DejaVu Sans" charset="0"/>
              </a:rPr>
              <a:t>Probability</a:t>
            </a:r>
          </a:p>
          <a:p>
            <a:pPr eaLnBrk="1" hangingPunct="1">
              <a:lnSpc>
                <a:spcPct val="125000"/>
              </a:lnSpc>
              <a:spcBef>
                <a:spcPts val="300"/>
              </a:spcBef>
              <a:buClrTx/>
              <a:buFontTx/>
              <a:buNone/>
            </a:pPr>
            <a:r>
              <a:rPr lang="en-GB" altLang="en-US">
                <a:latin typeface="Times New Roman" panose="02020603050405020304" pitchFamily="18" charset="0"/>
                <a:cs typeface="DejaVu Sans" charset="0"/>
              </a:rPr>
              <a:t>Visibility of failure</a:t>
            </a:r>
          </a:p>
          <a:p>
            <a:pPr eaLnBrk="1" hangingPunct="1">
              <a:lnSpc>
                <a:spcPct val="125000"/>
              </a:lnSpc>
              <a:spcBef>
                <a:spcPts val="300"/>
              </a:spcBef>
              <a:buClrTx/>
              <a:buFontTx/>
              <a:buNone/>
            </a:pPr>
            <a:r>
              <a:rPr lang="en-GB" altLang="en-US">
                <a:latin typeface="Times New Roman" panose="02020603050405020304" pitchFamily="18" charset="0"/>
                <a:cs typeface="DejaVu Sans" charset="0"/>
              </a:rPr>
              <a:t>The importance of the requirements to be tested</a:t>
            </a:r>
          </a:p>
          <a:p>
            <a:pPr eaLnBrk="1" hangingPunct="1">
              <a:lnSpc>
                <a:spcPct val="125000"/>
              </a:lnSpc>
              <a:spcBef>
                <a:spcPts val="300"/>
              </a:spcBef>
              <a:buClrTx/>
              <a:buFontTx/>
              <a:buNone/>
            </a:pPr>
            <a:r>
              <a:rPr lang="en-GB" altLang="en-US">
                <a:latin typeface="Times New Roman" panose="02020603050405020304" pitchFamily="18" charset="0"/>
                <a:cs typeface="DejaVu Sans" charset="0"/>
              </a:rPr>
              <a:t>What the customer wants</a:t>
            </a:r>
          </a:p>
          <a:p>
            <a:pPr eaLnBrk="1" hangingPunct="1">
              <a:lnSpc>
                <a:spcPct val="125000"/>
              </a:lnSpc>
              <a:spcBef>
                <a:spcPts val="300"/>
              </a:spcBef>
              <a:buClrTx/>
              <a:buFontTx/>
              <a:buNone/>
            </a:pPr>
            <a:r>
              <a:rPr lang="en-GB" altLang="en-US">
                <a:latin typeface="Times New Roman" panose="02020603050405020304" pitchFamily="18" charset="0"/>
                <a:cs typeface="DejaVu Sans" charset="0"/>
              </a:rPr>
              <a:t>Change proneness</a:t>
            </a:r>
          </a:p>
          <a:p>
            <a:pPr eaLnBrk="1" hangingPunct="1">
              <a:lnSpc>
                <a:spcPct val="125000"/>
              </a:lnSpc>
              <a:spcBef>
                <a:spcPts val="300"/>
              </a:spcBef>
              <a:buClrTx/>
              <a:buFontTx/>
              <a:buNone/>
            </a:pPr>
            <a:r>
              <a:rPr lang="en-GB" altLang="en-US">
                <a:latin typeface="Times New Roman" panose="02020603050405020304" pitchFamily="18" charset="0"/>
                <a:cs typeface="DejaVu Sans" charset="0"/>
              </a:rPr>
              <a:t>Error-proneness</a:t>
            </a:r>
          </a:p>
          <a:p>
            <a:pPr eaLnBrk="1" hangingPunct="1">
              <a:lnSpc>
                <a:spcPct val="125000"/>
              </a:lnSpc>
              <a:spcBef>
                <a:spcPts val="300"/>
              </a:spcBef>
              <a:buClrTx/>
              <a:buFontTx/>
              <a:buNone/>
            </a:pPr>
            <a:r>
              <a:rPr lang="en-GB" altLang="en-US">
                <a:latin typeface="Times New Roman" panose="02020603050405020304" pitchFamily="18" charset="0"/>
                <a:cs typeface="DejaVu Sans" charset="0"/>
              </a:rPr>
              <a:t>Business criticality</a:t>
            </a:r>
          </a:p>
          <a:p>
            <a:pPr eaLnBrk="1" hangingPunct="1">
              <a:lnSpc>
                <a:spcPct val="125000"/>
              </a:lnSpc>
              <a:spcBef>
                <a:spcPts val="300"/>
              </a:spcBef>
              <a:buClrTx/>
              <a:buFontTx/>
              <a:buNone/>
            </a:pPr>
            <a:r>
              <a:rPr lang="en-GB" altLang="en-US">
                <a:latin typeface="Times New Roman" panose="02020603050405020304" pitchFamily="18" charset="0"/>
                <a:cs typeface="DejaVu Sans" charset="0"/>
              </a:rPr>
              <a:t>Technical criticality and complexity</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0898" name="Rectangle 14">
            <a:extLst>
              <a:ext uri="{FF2B5EF4-FFF2-40B4-BE49-F238E27FC236}">
                <a16:creationId xmlns:a16="http://schemas.microsoft.com/office/drawing/2014/main" id="{02B44649-8AEB-A6C0-52D2-564986881A3B}"/>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D27C89D8-132A-4BF9-8358-27D69E3A0FA0}" type="slidenum">
              <a:rPr lang="en-US" altLang="en-US">
                <a:solidFill>
                  <a:srgbClr val="000000"/>
                </a:solidFill>
              </a:rPr>
              <a:pPr eaLnBrk="1" hangingPunct="1"/>
              <a:t>29</a:t>
            </a:fld>
            <a:endParaRPr lang="en-US" altLang="en-US">
              <a:solidFill>
                <a:srgbClr val="000000"/>
              </a:solidFill>
            </a:endParaRPr>
          </a:p>
        </p:txBody>
      </p:sp>
      <p:sp>
        <p:nvSpPr>
          <p:cNvPr id="80899" name="Rectangle 1">
            <a:extLst>
              <a:ext uri="{FF2B5EF4-FFF2-40B4-BE49-F238E27FC236}">
                <a16:creationId xmlns:a16="http://schemas.microsoft.com/office/drawing/2014/main" id="{62A378D1-1E9A-A262-0998-FA02A66CBB01}"/>
              </a:ext>
            </a:extLst>
          </p:cNvPr>
          <p:cNvSpPr>
            <a:spLocks noGrp="1" noRot="1" noChangeAspect="1" noChangeArrowheads="1" noTextEdit="1"/>
          </p:cNvSpPr>
          <p:nvPr>
            <p:ph type="sldImg"/>
          </p:nvPr>
        </p:nvSpPr>
        <p:spPr>
          <a:xfrm>
            <a:off x="0" y="328613"/>
            <a:ext cx="1588" cy="1587"/>
          </a:xfrm>
          <a:solidFill>
            <a:srgbClr val="FFFFFF"/>
          </a:solidFill>
          <a:ln/>
        </p:spPr>
      </p:sp>
      <p:sp>
        <p:nvSpPr>
          <p:cNvPr id="80900" name="Text Box 2">
            <a:extLst>
              <a:ext uri="{FF2B5EF4-FFF2-40B4-BE49-F238E27FC236}">
                <a16:creationId xmlns:a16="http://schemas.microsoft.com/office/drawing/2014/main" id="{FA1A5E2D-D0D0-6654-645A-803B2EA101E1}"/>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a:latin typeface="Times New Roman" panose="02020603050405020304" pitchFamily="18" charset="0"/>
                <a:cs typeface="DejaVu Sans" charset="0"/>
              </a:rPr>
              <a:t>The test cases need to be regularly reviewed and revised, and new and different tests need to be written to exercise different parts of the Software based on objective</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US" altLang="en-US">
                <a:latin typeface="Times New Roman" panose="02020603050405020304" pitchFamily="18" charset="0"/>
                <a:cs typeface="DejaVu Sans" charset="0"/>
              </a:rPr>
              <a:t>Usability Test VS Functional Test</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2946" name="Rectangle 14">
            <a:extLst>
              <a:ext uri="{FF2B5EF4-FFF2-40B4-BE49-F238E27FC236}">
                <a16:creationId xmlns:a16="http://schemas.microsoft.com/office/drawing/2014/main" id="{FC51D613-10D0-6920-9DC0-C0E168B7157A}"/>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B7AC11F6-2225-47D0-A116-F38BAF806C06}" type="slidenum">
              <a:rPr lang="en-US" altLang="en-US">
                <a:solidFill>
                  <a:srgbClr val="000000"/>
                </a:solidFill>
              </a:rPr>
              <a:pPr eaLnBrk="1" hangingPunct="1"/>
              <a:t>31</a:t>
            </a:fld>
            <a:endParaRPr lang="en-US" altLang="en-US">
              <a:solidFill>
                <a:srgbClr val="000000"/>
              </a:solidFill>
            </a:endParaRPr>
          </a:p>
        </p:txBody>
      </p:sp>
      <p:sp>
        <p:nvSpPr>
          <p:cNvPr id="82947" name="Rectangle 1">
            <a:extLst>
              <a:ext uri="{FF2B5EF4-FFF2-40B4-BE49-F238E27FC236}">
                <a16:creationId xmlns:a16="http://schemas.microsoft.com/office/drawing/2014/main" id="{493B2A7A-4EB3-F31A-81AF-E565D872384B}"/>
              </a:ext>
            </a:extLst>
          </p:cNvPr>
          <p:cNvSpPr>
            <a:spLocks noGrp="1" noRot="1" noChangeAspect="1" noChangeArrowheads="1" noTextEdit="1"/>
          </p:cNvSpPr>
          <p:nvPr>
            <p:ph type="sldImg"/>
          </p:nvPr>
        </p:nvSpPr>
        <p:spPr>
          <a:xfrm>
            <a:off x="0" y="328613"/>
            <a:ext cx="1588" cy="1587"/>
          </a:xfrm>
          <a:solidFill>
            <a:srgbClr val="FFFFFF"/>
          </a:solidFill>
          <a:ln/>
        </p:spPr>
      </p:sp>
      <p:sp>
        <p:nvSpPr>
          <p:cNvPr id="82948" name="Text Box 2">
            <a:extLst>
              <a:ext uri="{FF2B5EF4-FFF2-40B4-BE49-F238E27FC236}">
                <a16:creationId xmlns:a16="http://schemas.microsoft.com/office/drawing/2014/main" id="{FC29C9BD-47B9-3CC0-90AA-85912A4AD236}"/>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3970" name="Rectangle 14">
            <a:extLst>
              <a:ext uri="{FF2B5EF4-FFF2-40B4-BE49-F238E27FC236}">
                <a16:creationId xmlns:a16="http://schemas.microsoft.com/office/drawing/2014/main" id="{9A9E823E-90E7-EFAB-75DA-0E477F661BF8}"/>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7FF4044D-229A-4E56-8EA1-F648041D056D}" type="slidenum">
              <a:rPr lang="en-US" altLang="en-US">
                <a:solidFill>
                  <a:srgbClr val="000000"/>
                </a:solidFill>
              </a:rPr>
              <a:pPr eaLnBrk="1" hangingPunct="1"/>
              <a:t>32</a:t>
            </a:fld>
            <a:endParaRPr lang="en-US" altLang="en-US">
              <a:solidFill>
                <a:srgbClr val="000000"/>
              </a:solidFill>
            </a:endParaRPr>
          </a:p>
        </p:txBody>
      </p:sp>
      <p:sp>
        <p:nvSpPr>
          <p:cNvPr id="83971" name="Rectangle 1">
            <a:extLst>
              <a:ext uri="{FF2B5EF4-FFF2-40B4-BE49-F238E27FC236}">
                <a16:creationId xmlns:a16="http://schemas.microsoft.com/office/drawing/2014/main" id="{8AFC508D-8A25-E441-4E0A-1E794A252460}"/>
              </a:ext>
            </a:extLst>
          </p:cNvPr>
          <p:cNvSpPr>
            <a:spLocks noGrp="1" noRot="1" noChangeAspect="1" noChangeArrowheads="1" noTextEdit="1"/>
          </p:cNvSpPr>
          <p:nvPr>
            <p:ph type="sldImg"/>
          </p:nvPr>
        </p:nvSpPr>
        <p:spPr>
          <a:xfrm>
            <a:off x="0" y="328613"/>
            <a:ext cx="1588" cy="1587"/>
          </a:xfrm>
          <a:solidFill>
            <a:srgbClr val="FFFFFF"/>
          </a:solidFill>
          <a:ln/>
        </p:spPr>
      </p:sp>
      <p:sp>
        <p:nvSpPr>
          <p:cNvPr id="83972" name="Text Box 2">
            <a:extLst>
              <a:ext uri="{FF2B5EF4-FFF2-40B4-BE49-F238E27FC236}">
                <a16:creationId xmlns:a16="http://schemas.microsoft.com/office/drawing/2014/main" id="{3E584F1F-7F5D-FED3-E0A2-A0FB4F53444E}"/>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4994" name="Rectangle 14">
            <a:extLst>
              <a:ext uri="{FF2B5EF4-FFF2-40B4-BE49-F238E27FC236}">
                <a16:creationId xmlns:a16="http://schemas.microsoft.com/office/drawing/2014/main" id="{F104E447-F155-E20B-F9C0-358FFCA93D3C}"/>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9BA15EEC-57CE-49C3-AFE5-0F9BB9C49C23}" type="slidenum">
              <a:rPr lang="en-US" altLang="en-US">
                <a:solidFill>
                  <a:srgbClr val="000000"/>
                </a:solidFill>
              </a:rPr>
              <a:pPr eaLnBrk="1" hangingPunct="1"/>
              <a:t>33</a:t>
            </a:fld>
            <a:endParaRPr lang="en-US" altLang="en-US">
              <a:solidFill>
                <a:srgbClr val="000000"/>
              </a:solidFill>
            </a:endParaRPr>
          </a:p>
        </p:txBody>
      </p:sp>
      <p:sp>
        <p:nvSpPr>
          <p:cNvPr id="84995" name="Rectangle 1">
            <a:extLst>
              <a:ext uri="{FF2B5EF4-FFF2-40B4-BE49-F238E27FC236}">
                <a16:creationId xmlns:a16="http://schemas.microsoft.com/office/drawing/2014/main" id="{E2CA5445-6CA3-EF94-B0FA-662C6BA694A6}"/>
              </a:ext>
            </a:extLst>
          </p:cNvPr>
          <p:cNvSpPr>
            <a:spLocks noGrp="1" noRot="1" noChangeAspect="1" noChangeArrowheads="1" noTextEdit="1"/>
          </p:cNvSpPr>
          <p:nvPr>
            <p:ph type="sldImg"/>
          </p:nvPr>
        </p:nvSpPr>
        <p:spPr>
          <a:xfrm>
            <a:off x="0" y="328613"/>
            <a:ext cx="1588" cy="1587"/>
          </a:xfrm>
          <a:solidFill>
            <a:srgbClr val="FFFFFF"/>
          </a:solidFill>
          <a:ln/>
        </p:spPr>
      </p:sp>
      <p:sp>
        <p:nvSpPr>
          <p:cNvPr id="84996" name="Text Box 2">
            <a:extLst>
              <a:ext uri="{FF2B5EF4-FFF2-40B4-BE49-F238E27FC236}">
                <a16:creationId xmlns:a16="http://schemas.microsoft.com/office/drawing/2014/main" id="{65AA5D22-4400-926F-1C2C-386C6BDCF6FE}"/>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750"/>
              </a:spcBef>
              <a:buClrTx/>
              <a:buFontTx/>
              <a:buNone/>
            </a:pPr>
            <a:r>
              <a:rPr lang="en-US" altLang="en-US">
                <a:latin typeface="Times New Roman" panose="02020603050405020304" pitchFamily="18" charset="0"/>
                <a:cs typeface="DejaVu Sans" charset="0"/>
              </a:rPr>
              <a:t>Identify Why testing, what are we looking for, what is the end goal of the Testing assignment.</a:t>
            </a:r>
          </a:p>
          <a:p>
            <a:pPr eaLnBrk="1" hangingPunct="1">
              <a:spcBef>
                <a:spcPts val="750"/>
              </a:spcBef>
              <a:buClrTx/>
              <a:buFontTx/>
              <a:buNone/>
            </a:pPr>
            <a:r>
              <a:rPr lang="en-GB" altLang="en-US">
                <a:latin typeface="Times New Roman" panose="02020603050405020304" pitchFamily="18" charset="0"/>
                <a:cs typeface="DejaVu Sans" charset="0"/>
              </a:rPr>
              <a:t>As the objective of a test should be to detect faults, a 'successful' test is one that does detect a fault. This is counter-intuitive, because faults delay progress A successful test is one that may cause delay. The successful test reveals a fault which, if found later, may be many times more costly to correct.</a:t>
            </a:r>
          </a:p>
          <a:p>
            <a:pPr eaLnBrk="1" hangingPunct="1">
              <a:spcBef>
                <a:spcPts val="450"/>
              </a:spcBef>
              <a:buClrTx/>
              <a:buFontTx/>
              <a:buNone/>
            </a:pPr>
            <a:r>
              <a:rPr lang="en-GB" altLang="en-US">
                <a:latin typeface="Times New Roman" panose="02020603050405020304" pitchFamily="18" charset="0"/>
                <a:cs typeface="DejaVu Sans" charset="0"/>
              </a:rPr>
              <a:t>Once these Prerequisites are clearly identified we are in a position to set the Fundamental test Process to be adopted to achieve the desired objectives.</a:t>
            </a:r>
          </a:p>
          <a:p>
            <a:pPr eaLnBrk="1" hangingPunct="1">
              <a:spcBef>
                <a:spcPts val="450"/>
              </a:spcBef>
              <a:buClrTx/>
              <a:buFontTx/>
              <a:buNone/>
            </a:pPr>
            <a:r>
              <a:rPr lang="en-GB" altLang="en-US" b="1">
                <a:latin typeface="Times New Roman" panose="02020603050405020304" pitchFamily="18" charset="0"/>
                <a:cs typeface="DejaVu Sans" charset="0"/>
              </a:rPr>
              <a:t>Coverage Criteria</a:t>
            </a:r>
          </a:p>
          <a:p>
            <a:pPr eaLnBrk="1" hangingPunct="1">
              <a:spcBef>
                <a:spcPts val="450"/>
              </a:spcBef>
              <a:buClrTx/>
              <a:buFontTx/>
              <a:buNone/>
            </a:pPr>
            <a:r>
              <a:rPr lang="en-US" altLang="en-US">
                <a:latin typeface="Times New Roman" panose="02020603050405020304" pitchFamily="18" charset="0"/>
                <a:cs typeface="DejaVu Sans" charset="0"/>
              </a:rPr>
              <a:t>Define what needs to be tested what not.</a:t>
            </a:r>
          </a:p>
          <a:p>
            <a:pPr eaLnBrk="1" hangingPunct="1">
              <a:spcBef>
                <a:spcPts val="450"/>
              </a:spcBef>
              <a:buClrTx/>
              <a:buFontTx/>
              <a:buNone/>
            </a:pPr>
            <a:r>
              <a:rPr lang="en-US" altLang="en-US">
                <a:latin typeface="Times New Roman" panose="02020603050405020304" pitchFamily="18" charset="0"/>
                <a:cs typeface="DejaVu Sans" charset="0"/>
              </a:rPr>
              <a:t>Define what is the extent of testing involved</a:t>
            </a:r>
          </a:p>
          <a:p>
            <a:pPr eaLnBrk="1" hangingPunct="1">
              <a:spcBef>
                <a:spcPts val="450"/>
              </a:spcBef>
              <a:buClrTx/>
              <a:buFontTx/>
              <a:buNone/>
            </a:pPr>
            <a:r>
              <a:rPr lang="en-US" altLang="en-US">
                <a:latin typeface="Times New Roman" panose="02020603050405020304" pitchFamily="18" charset="0"/>
                <a:cs typeface="DejaVu Sans" charset="0"/>
              </a:rPr>
              <a:t>Define what to look for and what not to. </a:t>
            </a:r>
          </a:p>
          <a:p>
            <a:pPr eaLnBrk="1" hangingPunct="1">
              <a:spcBef>
                <a:spcPts val="450"/>
              </a:spcBef>
              <a:buClrTx/>
              <a:buFontTx/>
              <a:buNone/>
            </a:pPr>
            <a:r>
              <a:rPr lang="en-GB" altLang="en-US">
                <a:latin typeface="Times New Roman" panose="02020603050405020304" pitchFamily="18" charset="0"/>
                <a:cs typeface="DejaVu Sans" charset="0"/>
              </a:rPr>
              <a:t>These are defined in terms of items that are exercised by test suites, </a:t>
            </a:r>
          </a:p>
          <a:p>
            <a:pPr lvl="1" eaLnBrk="1" hangingPunct="1">
              <a:spcBef>
                <a:spcPts val="350"/>
              </a:spcBef>
              <a:buClrTx/>
              <a:buFontTx/>
              <a:buNone/>
            </a:pPr>
            <a:r>
              <a:rPr lang="en-GB" altLang="en-US" sz="1400">
                <a:latin typeface="Times New Roman" panose="02020603050405020304" pitchFamily="18" charset="0"/>
                <a:cs typeface="DejaVu Sans" charset="0"/>
              </a:rPr>
              <a:t>branches, </a:t>
            </a:r>
          </a:p>
          <a:p>
            <a:pPr lvl="1" eaLnBrk="1" hangingPunct="1">
              <a:spcBef>
                <a:spcPts val="350"/>
              </a:spcBef>
              <a:buClrTx/>
              <a:buFontTx/>
              <a:buNone/>
            </a:pPr>
            <a:r>
              <a:rPr lang="en-GB" altLang="en-US" sz="1400">
                <a:latin typeface="Times New Roman" panose="02020603050405020304" pitchFamily="18" charset="0"/>
                <a:cs typeface="DejaVu Sans" charset="0"/>
              </a:rPr>
              <a:t>user requirements, </a:t>
            </a:r>
          </a:p>
          <a:p>
            <a:pPr lvl="1" eaLnBrk="1" hangingPunct="1">
              <a:spcBef>
                <a:spcPts val="350"/>
              </a:spcBef>
              <a:buClrTx/>
              <a:buFontTx/>
              <a:buNone/>
            </a:pPr>
            <a:r>
              <a:rPr lang="en-GB" altLang="en-US" sz="1400">
                <a:latin typeface="Times New Roman" panose="02020603050405020304" pitchFamily="18" charset="0"/>
                <a:cs typeface="DejaVu Sans" charset="0"/>
              </a:rPr>
              <a:t>most frequently used transactions, etc.</a:t>
            </a:r>
          </a:p>
          <a:p>
            <a:pPr eaLnBrk="1" hangingPunct="1">
              <a:spcBef>
                <a:spcPts val="350"/>
              </a:spcBef>
              <a:buClrTx/>
              <a:buFontTx/>
              <a:buNone/>
            </a:pPr>
            <a:r>
              <a:rPr lang="en-GB" altLang="en-US">
                <a:latin typeface="Times New Roman" panose="02020603050405020304" pitchFamily="18" charset="0"/>
                <a:cs typeface="DejaVu Sans" charset="0"/>
              </a:rPr>
              <a:t>Depending on the type of testing the baseline and metrics that determine coverage will differ</a:t>
            </a:r>
          </a:p>
          <a:p>
            <a:pPr eaLnBrk="1" hangingPunct="1">
              <a:spcBef>
                <a:spcPts val="350"/>
              </a:spcBef>
              <a:buClrTx/>
              <a:buFontTx/>
              <a:buNone/>
            </a:pPr>
            <a:r>
              <a:rPr lang="en-GB" altLang="en-US">
                <a:latin typeface="Times New Roman" panose="02020603050405020304" pitchFamily="18" charset="0"/>
                <a:cs typeface="DejaVu Sans" charset="0"/>
              </a:rPr>
              <a:t>Some examples of Coverage criteria include;</a:t>
            </a:r>
          </a:p>
          <a:p>
            <a:pPr lvl="1" eaLnBrk="1" hangingPunct="1">
              <a:spcBef>
                <a:spcPts val="350"/>
              </a:spcBef>
              <a:buClrTx/>
              <a:buFontTx/>
              <a:buNone/>
            </a:pPr>
            <a:r>
              <a:rPr lang="en-GB" altLang="en-US" sz="1400">
                <a:latin typeface="Times New Roman" panose="02020603050405020304" pitchFamily="18" charset="0"/>
                <a:cs typeface="DejaVu Sans" charset="0"/>
              </a:rPr>
              <a:t>Usage intensity</a:t>
            </a:r>
          </a:p>
          <a:p>
            <a:pPr lvl="1" eaLnBrk="1" hangingPunct="1">
              <a:spcBef>
                <a:spcPts val="350"/>
              </a:spcBef>
              <a:buClrTx/>
              <a:buFontTx/>
              <a:buNone/>
            </a:pPr>
            <a:r>
              <a:rPr lang="en-GB" altLang="en-US" sz="1400">
                <a:latin typeface="Times New Roman" panose="02020603050405020304" pitchFamily="18" charset="0"/>
                <a:cs typeface="DejaVu Sans" charset="0"/>
              </a:rPr>
              <a:t>Business importance</a:t>
            </a:r>
          </a:p>
          <a:p>
            <a:pPr lvl="1" eaLnBrk="1" hangingPunct="1">
              <a:spcBef>
                <a:spcPts val="350"/>
              </a:spcBef>
              <a:buClrTx/>
              <a:buFontTx/>
              <a:buNone/>
            </a:pPr>
            <a:endParaRPr lang="en-GB" altLang="en-US" sz="1400">
              <a:latin typeface="Times New Roman" panose="02020603050405020304" pitchFamily="18" charset="0"/>
              <a:cs typeface="DejaVu Sans" charset="0"/>
            </a:endParaRPr>
          </a:p>
          <a:p>
            <a:pPr lvl="1" eaLnBrk="1" hangingPunct="1">
              <a:spcBef>
                <a:spcPts val="350"/>
              </a:spcBef>
              <a:buClrTx/>
              <a:buFontTx/>
              <a:buNone/>
            </a:pPr>
            <a:r>
              <a:rPr lang="en-GB" altLang="en-US" sz="1400" b="1">
                <a:latin typeface="Times New Roman" panose="02020603050405020304" pitchFamily="18" charset="0"/>
                <a:cs typeface="DejaVu Sans" charset="0"/>
              </a:rPr>
              <a:t>Exit Criteria</a:t>
            </a:r>
          </a:p>
          <a:p>
            <a:pPr eaLnBrk="1" hangingPunct="1">
              <a:spcBef>
                <a:spcPts val="450"/>
              </a:spcBef>
              <a:buClrTx/>
              <a:buFontTx/>
              <a:buNone/>
            </a:pPr>
            <a:r>
              <a:rPr lang="en-US" altLang="en-US">
                <a:latin typeface="Times New Roman" panose="02020603050405020304" pitchFamily="18" charset="0"/>
                <a:cs typeface="DejaVu Sans" charset="0"/>
              </a:rPr>
              <a:t>When do you stop. AT what stage will you say this is enough and get onto the next Test case.</a:t>
            </a:r>
          </a:p>
          <a:p>
            <a:pPr eaLnBrk="1" hangingPunct="1">
              <a:lnSpc>
                <a:spcPct val="93000"/>
              </a:lnSpc>
              <a:spcBef>
                <a:spcPts val="350"/>
              </a:spcBef>
              <a:buClrTx/>
              <a:buFontTx/>
              <a:buNone/>
            </a:pPr>
            <a:r>
              <a:rPr lang="en-GB" altLang="en-US">
                <a:latin typeface="Times New Roman" panose="02020603050405020304" pitchFamily="18" charset="0"/>
                <a:cs typeface="DejaVu Sans" charset="0"/>
              </a:rPr>
              <a:t>Exit Criteria is a predefined set of conditions used as a Process Control mechanism, to verify that a Process or sub-process has been completed and that its products are of acceptable Quality. </a:t>
            </a:r>
          </a:p>
          <a:p>
            <a:pPr eaLnBrk="1" hangingPunct="1">
              <a:lnSpc>
                <a:spcPct val="93000"/>
              </a:lnSpc>
              <a:spcBef>
                <a:spcPts val="350"/>
              </a:spcBef>
              <a:buClrTx/>
              <a:buFontTx/>
              <a:buNone/>
            </a:pPr>
            <a:r>
              <a:rPr lang="en-GB" altLang="en-US">
                <a:latin typeface="Times New Roman" panose="02020603050405020304" pitchFamily="18" charset="0"/>
                <a:cs typeface="DejaVu Sans" charset="0"/>
              </a:rPr>
              <a:t>Criteria could be </a:t>
            </a:r>
          </a:p>
          <a:p>
            <a:pPr eaLnBrk="1" hangingPunct="1">
              <a:spcBef>
                <a:spcPts val="450"/>
              </a:spcBef>
              <a:buClrTx/>
              <a:buFontTx/>
              <a:buNone/>
            </a:pPr>
            <a:r>
              <a:rPr lang="en-GB" altLang="en-US">
                <a:latin typeface="Times New Roman" panose="02020603050405020304" pitchFamily="18" charset="0"/>
                <a:cs typeface="DejaVu Sans" charset="0"/>
              </a:rPr>
              <a:t>In this context it is used to determine when testing (at any test stage) is complete.  These criteria may be defined in terms of cost, time, faults found or coverage criteria.</a:t>
            </a:r>
          </a:p>
          <a:p>
            <a:pPr lvl="3" eaLnBrk="1" hangingPunct="1">
              <a:spcBef>
                <a:spcPts val="450"/>
              </a:spcBef>
              <a:buClrTx/>
              <a:buFontTx/>
              <a:buNone/>
            </a:pPr>
            <a:r>
              <a:rPr lang="en-GB" altLang="en-US">
                <a:latin typeface="Times New Roman" panose="02020603050405020304" pitchFamily="18" charset="0"/>
                <a:cs typeface="DejaVu Sans" charset="0"/>
              </a:rPr>
              <a:t>Minimum number / percentage of test cases successfully executed.</a:t>
            </a:r>
          </a:p>
          <a:p>
            <a:pPr lvl="3" eaLnBrk="1" hangingPunct="1">
              <a:spcBef>
                <a:spcPts val="450"/>
              </a:spcBef>
              <a:buClrTx/>
              <a:buFontTx/>
              <a:buNone/>
            </a:pPr>
            <a:r>
              <a:rPr lang="en-GB" altLang="en-US">
                <a:latin typeface="Times New Roman" panose="02020603050405020304" pitchFamily="18" charset="0"/>
                <a:cs typeface="DejaVu Sans" charset="0"/>
              </a:rPr>
              <a:t>Certain type / risk categories to be comprehensively covered </a:t>
            </a:r>
          </a:p>
          <a:p>
            <a:pPr lvl="3" eaLnBrk="1" hangingPunct="1">
              <a:spcBef>
                <a:spcPts val="450"/>
              </a:spcBef>
              <a:buClrTx/>
              <a:buFontTx/>
              <a:buNone/>
            </a:pPr>
            <a:r>
              <a:rPr lang="en-GB" altLang="en-US">
                <a:latin typeface="Times New Roman" panose="02020603050405020304" pitchFamily="18" charset="0"/>
                <a:cs typeface="DejaVu Sans" charset="0"/>
              </a:rPr>
              <a:t>Completed by a specified date</a:t>
            </a:r>
          </a:p>
          <a:p>
            <a:pPr lvl="3" eaLnBrk="1" hangingPunct="1">
              <a:spcBef>
                <a:spcPts val="450"/>
              </a:spcBef>
              <a:buClrTx/>
              <a:buFontTx/>
              <a:buNone/>
            </a:pPr>
            <a:r>
              <a:rPr lang="en-GB" altLang="en-US">
                <a:latin typeface="Times New Roman" panose="02020603050405020304" pitchFamily="18" charset="0"/>
                <a:cs typeface="DejaVu Sans" charset="0"/>
              </a:rPr>
              <a:t>Defect density (defects per 100 conditions) falls below a pre-specified number</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6018" name="Rectangle 14">
            <a:extLst>
              <a:ext uri="{FF2B5EF4-FFF2-40B4-BE49-F238E27FC236}">
                <a16:creationId xmlns:a16="http://schemas.microsoft.com/office/drawing/2014/main" id="{9BB4D077-C962-C4EE-88CA-FCB1585FFF98}"/>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76C79EEA-7808-46DD-AE1D-066BD8B158D3}" type="slidenum">
              <a:rPr lang="en-US" altLang="en-US">
                <a:solidFill>
                  <a:srgbClr val="000000"/>
                </a:solidFill>
              </a:rPr>
              <a:pPr eaLnBrk="1" hangingPunct="1"/>
              <a:t>34</a:t>
            </a:fld>
            <a:endParaRPr lang="en-US" altLang="en-US">
              <a:solidFill>
                <a:srgbClr val="000000"/>
              </a:solidFill>
            </a:endParaRPr>
          </a:p>
        </p:txBody>
      </p:sp>
      <p:sp>
        <p:nvSpPr>
          <p:cNvPr id="86019" name="Rectangle 1">
            <a:extLst>
              <a:ext uri="{FF2B5EF4-FFF2-40B4-BE49-F238E27FC236}">
                <a16:creationId xmlns:a16="http://schemas.microsoft.com/office/drawing/2014/main" id="{BD9B5439-954B-7932-7D02-3A50C4588180}"/>
              </a:ext>
            </a:extLst>
          </p:cNvPr>
          <p:cNvSpPr>
            <a:spLocks noGrp="1" noRot="1" noChangeAspect="1" noChangeArrowheads="1" noTextEdit="1"/>
          </p:cNvSpPr>
          <p:nvPr>
            <p:ph type="sldImg"/>
          </p:nvPr>
        </p:nvSpPr>
        <p:spPr>
          <a:xfrm>
            <a:off x="0" y="328613"/>
            <a:ext cx="1588" cy="1587"/>
          </a:xfrm>
          <a:solidFill>
            <a:srgbClr val="FFFFFF"/>
          </a:solidFill>
          <a:ln/>
        </p:spPr>
      </p:sp>
      <p:sp>
        <p:nvSpPr>
          <p:cNvPr id="86020" name="Text Box 2">
            <a:extLst>
              <a:ext uri="{FF2B5EF4-FFF2-40B4-BE49-F238E27FC236}">
                <a16:creationId xmlns:a16="http://schemas.microsoft.com/office/drawing/2014/main" id="{ECBE4A24-4C6A-D2D3-260E-90DEFDFC3659}"/>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750"/>
              </a:spcBef>
              <a:buClrTx/>
              <a:buFontTx/>
              <a:buNone/>
            </a:pPr>
            <a:r>
              <a:rPr lang="en-US" altLang="en-US">
                <a:latin typeface="Times New Roman" panose="02020603050405020304" pitchFamily="18" charset="0"/>
                <a:cs typeface="DejaVu Sans" charset="0"/>
              </a:rPr>
              <a:t>Identify Why testing, what are we looking for, what is the end goal of the Testing assignment.</a:t>
            </a:r>
          </a:p>
          <a:p>
            <a:pPr eaLnBrk="1" hangingPunct="1">
              <a:spcBef>
                <a:spcPts val="7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GB" altLang="en-US">
                <a:latin typeface="Times New Roman" panose="02020603050405020304" pitchFamily="18" charset="0"/>
                <a:cs typeface="DejaVu Sans" charset="0"/>
              </a:rPr>
              <a:t>As the objective of a test should be to detect faults, a 'successful' test is one that does detect a fault. This is counter-intuitive, because faults delay progress A successful test is one that may cause delay. The successful test reveals a fault which, if found later, may be many times more costly to correct.</a:t>
            </a:r>
          </a:p>
          <a:p>
            <a:pPr eaLnBrk="1" hangingPunct="1">
              <a:spcBef>
                <a:spcPts val="450"/>
              </a:spcBef>
              <a:buClrTx/>
              <a:buFontTx/>
              <a:buNone/>
            </a:pPr>
            <a:endParaRPr lang="en-GB" altLang="en-US">
              <a:latin typeface="Times New Roman" panose="02020603050405020304" pitchFamily="18" charset="0"/>
              <a:cs typeface="DejaVu Sans" charset="0"/>
            </a:endParaRPr>
          </a:p>
          <a:p>
            <a:pPr eaLnBrk="1" hangingPunct="1">
              <a:spcBef>
                <a:spcPts val="450"/>
              </a:spcBef>
              <a:buClrTx/>
              <a:buFontTx/>
              <a:buNone/>
            </a:pPr>
            <a:r>
              <a:rPr lang="en-GB" altLang="en-US">
                <a:latin typeface="Times New Roman" panose="02020603050405020304" pitchFamily="18" charset="0"/>
                <a:cs typeface="DejaVu Sans" charset="0"/>
              </a:rPr>
              <a:t>Once these Prerequisites are clearly identified we are in a position to set the Fundamental test Process to be adopted to achieve the desired objectives.</a:t>
            </a:r>
          </a:p>
          <a:p>
            <a:pPr eaLnBrk="1" hangingPunct="1">
              <a:spcBef>
                <a:spcPts val="450"/>
              </a:spcBef>
              <a:buClrTx/>
              <a:buFontTx/>
              <a:buNone/>
            </a:pPr>
            <a:r>
              <a:rPr lang="en-GB" altLang="en-US" b="1">
                <a:latin typeface="Times New Roman" panose="02020603050405020304" pitchFamily="18" charset="0"/>
                <a:cs typeface="DejaVu Sans" charset="0"/>
              </a:rPr>
              <a:t>Coverage Criteria</a:t>
            </a:r>
          </a:p>
          <a:p>
            <a:pPr eaLnBrk="1" hangingPunct="1">
              <a:spcBef>
                <a:spcPts val="450"/>
              </a:spcBef>
              <a:buClrTx/>
              <a:buFontTx/>
              <a:buNone/>
            </a:pPr>
            <a:r>
              <a:rPr lang="en-US" altLang="en-US">
                <a:latin typeface="Times New Roman" panose="02020603050405020304" pitchFamily="18" charset="0"/>
                <a:cs typeface="DejaVu Sans" charset="0"/>
              </a:rPr>
              <a:t>Define what needs to be tested what not.</a:t>
            </a:r>
          </a:p>
          <a:p>
            <a:pPr eaLnBrk="1" hangingPunct="1">
              <a:spcBef>
                <a:spcPts val="450"/>
              </a:spcBef>
              <a:buClrTx/>
              <a:buFontTx/>
              <a:buNone/>
            </a:pPr>
            <a:r>
              <a:rPr lang="en-US" altLang="en-US">
                <a:latin typeface="Times New Roman" panose="02020603050405020304" pitchFamily="18" charset="0"/>
                <a:cs typeface="DejaVu Sans" charset="0"/>
              </a:rPr>
              <a:t>Define what is the extent of testing involved</a:t>
            </a:r>
          </a:p>
          <a:p>
            <a:pPr eaLnBrk="1" hangingPunct="1">
              <a:spcBef>
                <a:spcPts val="450"/>
              </a:spcBef>
              <a:buClrTx/>
              <a:buFontTx/>
              <a:buNone/>
            </a:pPr>
            <a:r>
              <a:rPr lang="en-US" altLang="en-US">
                <a:latin typeface="Times New Roman" panose="02020603050405020304" pitchFamily="18" charset="0"/>
                <a:cs typeface="DejaVu Sans" charset="0"/>
              </a:rPr>
              <a:t>Define what to look for and what not to. </a:t>
            </a:r>
          </a:p>
          <a:p>
            <a:pPr eaLnBrk="1" hangingPunct="1">
              <a:spcBef>
                <a:spcPts val="450"/>
              </a:spcBef>
              <a:buClrTx/>
              <a:buFontTx/>
              <a:buNone/>
            </a:pPr>
            <a:r>
              <a:rPr lang="en-GB" altLang="en-US">
                <a:latin typeface="Times New Roman" panose="02020603050405020304" pitchFamily="18" charset="0"/>
                <a:cs typeface="DejaVu Sans" charset="0"/>
              </a:rPr>
              <a:t>These are defined in terms of items that are exercised by test suites, </a:t>
            </a:r>
          </a:p>
          <a:p>
            <a:pPr lvl="1" eaLnBrk="1" hangingPunct="1">
              <a:spcBef>
                <a:spcPts val="350"/>
              </a:spcBef>
              <a:buClrTx/>
              <a:buFontTx/>
              <a:buNone/>
            </a:pPr>
            <a:r>
              <a:rPr lang="en-GB" altLang="en-US" sz="1400">
                <a:latin typeface="Times New Roman" panose="02020603050405020304" pitchFamily="18" charset="0"/>
                <a:cs typeface="DejaVu Sans" charset="0"/>
              </a:rPr>
              <a:t>branches, </a:t>
            </a:r>
          </a:p>
          <a:p>
            <a:pPr lvl="1" eaLnBrk="1" hangingPunct="1">
              <a:spcBef>
                <a:spcPts val="350"/>
              </a:spcBef>
              <a:buClrTx/>
              <a:buFontTx/>
              <a:buNone/>
            </a:pPr>
            <a:r>
              <a:rPr lang="en-GB" altLang="en-US" sz="1400">
                <a:latin typeface="Times New Roman" panose="02020603050405020304" pitchFamily="18" charset="0"/>
                <a:cs typeface="DejaVu Sans" charset="0"/>
              </a:rPr>
              <a:t>user requirements, </a:t>
            </a:r>
          </a:p>
          <a:p>
            <a:pPr lvl="1" eaLnBrk="1" hangingPunct="1">
              <a:spcBef>
                <a:spcPts val="350"/>
              </a:spcBef>
              <a:buClrTx/>
              <a:buFontTx/>
              <a:buNone/>
            </a:pPr>
            <a:r>
              <a:rPr lang="en-GB" altLang="en-US" sz="1400">
                <a:latin typeface="Times New Roman" panose="02020603050405020304" pitchFamily="18" charset="0"/>
                <a:cs typeface="DejaVu Sans" charset="0"/>
              </a:rPr>
              <a:t>most frequently used transactions, etc.</a:t>
            </a:r>
          </a:p>
          <a:p>
            <a:pPr eaLnBrk="1" hangingPunct="1">
              <a:spcBef>
                <a:spcPts val="350"/>
              </a:spcBef>
              <a:buClrTx/>
              <a:buFontTx/>
              <a:buNone/>
            </a:pPr>
            <a:r>
              <a:rPr lang="en-GB" altLang="en-US">
                <a:latin typeface="Times New Roman" panose="02020603050405020304" pitchFamily="18" charset="0"/>
                <a:cs typeface="DejaVu Sans" charset="0"/>
              </a:rPr>
              <a:t>Depending on the type of testing the baseline and metrics that determine coverage will differ</a:t>
            </a:r>
          </a:p>
          <a:p>
            <a:pPr eaLnBrk="1" hangingPunct="1">
              <a:spcBef>
                <a:spcPts val="350"/>
              </a:spcBef>
              <a:buClrTx/>
              <a:buFontTx/>
              <a:buNone/>
            </a:pPr>
            <a:r>
              <a:rPr lang="en-GB" altLang="en-US">
                <a:latin typeface="Times New Roman" panose="02020603050405020304" pitchFamily="18" charset="0"/>
                <a:cs typeface="DejaVu Sans" charset="0"/>
              </a:rPr>
              <a:t>Some examples of Coverage criteria include;</a:t>
            </a:r>
          </a:p>
          <a:p>
            <a:pPr lvl="1" eaLnBrk="1" hangingPunct="1">
              <a:spcBef>
                <a:spcPts val="350"/>
              </a:spcBef>
              <a:buClrTx/>
              <a:buFontTx/>
              <a:buNone/>
            </a:pPr>
            <a:r>
              <a:rPr lang="en-GB" altLang="en-US" sz="1400">
                <a:latin typeface="Times New Roman" panose="02020603050405020304" pitchFamily="18" charset="0"/>
                <a:cs typeface="DejaVu Sans" charset="0"/>
              </a:rPr>
              <a:t>Usage intensity</a:t>
            </a:r>
          </a:p>
          <a:p>
            <a:pPr lvl="1" eaLnBrk="1" hangingPunct="1">
              <a:spcBef>
                <a:spcPts val="350"/>
              </a:spcBef>
              <a:buClrTx/>
              <a:buFontTx/>
              <a:buNone/>
            </a:pPr>
            <a:r>
              <a:rPr lang="en-GB" altLang="en-US" sz="1400">
                <a:latin typeface="Times New Roman" panose="02020603050405020304" pitchFamily="18" charset="0"/>
                <a:cs typeface="DejaVu Sans" charset="0"/>
              </a:rPr>
              <a:t>Business importance</a:t>
            </a:r>
          </a:p>
          <a:p>
            <a:pPr lvl="1" eaLnBrk="1" hangingPunct="1">
              <a:spcBef>
                <a:spcPts val="350"/>
              </a:spcBef>
              <a:buClrTx/>
              <a:buFontTx/>
              <a:buNone/>
            </a:pPr>
            <a:endParaRPr lang="en-GB" altLang="en-US" sz="1400">
              <a:latin typeface="Times New Roman" panose="02020603050405020304" pitchFamily="18" charset="0"/>
              <a:cs typeface="DejaVu Sans" charset="0"/>
            </a:endParaRPr>
          </a:p>
          <a:p>
            <a:pPr lvl="1" eaLnBrk="1" hangingPunct="1">
              <a:spcBef>
                <a:spcPts val="350"/>
              </a:spcBef>
              <a:buClrTx/>
              <a:buFontTx/>
              <a:buNone/>
            </a:pPr>
            <a:r>
              <a:rPr lang="en-GB" altLang="en-US" sz="1400" b="1">
                <a:latin typeface="Times New Roman" panose="02020603050405020304" pitchFamily="18" charset="0"/>
                <a:cs typeface="DejaVu Sans" charset="0"/>
              </a:rPr>
              <a:t>Exit Criteria</a:t>
            </a:r>
          </a:p>
          <a:p>
            <a:pPr eaLnBrk="1" hangingPunct="1">
              <a:spcBef>
                <a:spcPts val="450"/>
              </a:spcBef>
              <a:buClrTx/>
              <a:buFontTx/>
              <a:buNone/>
            </a:pPr>
            <a:r>
              <a:rPr lang="en-US" altLang="en-US">
                <a:latin typeface="Times New Roman" panose="02020603050405020304" pitchFamily="18" charset="0"/>
                <a:cs typeface="DejaVu Sans" charset="0"/>
              </a:rPr>
              <a:t>When do you stop. AT what stage will you say this is enough and get onto the next Test case.</a:t>
            </a:r>
          </a:p>
          <a:p>
            <a:pPr eaLnBrk="1" hangingPunct="1">
              <a:lnSpc>
                <a:spcPct val="93000"/>
              </a:lnSpc>
              <a:spcBef>
                <a:spcPts val="350"/>
              </a:spcBef>
              <a:buClrTx/>
              <a:buFontTx/>
              <a:buNone/>
            </a:pPr>
            <a:endParaRPr lang="en-GB" altLang="en-US">
              <a:latin typeface="Times New Roman" panose="02020603050405020304" pitchFamily="18" charset="0"/>
              <a:cs typeface="DejaVu Sans" charset="0"/>
            </a:endParaRPr>
          </a:p>
          <a:p>
            <a:pPr eaLnBrk="1" hangingPunct="1">
              <a:lnSpc>
                <a:spcPct val="93000"/>
              </a:lnSpc>
              <a:spcBef>
                <a:spcPts val="350"/>
              </a:spcBef>
              <a:buClrTx/>
              <a:buFontTx/>
              <a:buNone/>
            </a:pPr>
            <a:r>
              <a:rPr lang="en-GB" altLang="en-US">
                <a:latin typeface="Times New Roman" panose="02020603050405020304" pitchFamily="18" charset="0"/>
                <a:cs typeface="DejaVu Sans" charset="0"/>
              </a:rPr>
              <a:t>Exit Criteria is a predefined set of conditions used as a Process Control mechanism, to verify that a Process or sub-process has been completed and that its products are of acceptable Quality. </a:t>
            </a:r>
          </a:p>
          <a:p>
            <a:pPr eaLnBrk="1" hangingPunct="1">
              <a:lnSpc>
                <a:spcPct val="93000"/>
              </a:lnSpc>
              <a:spcBef>
                <a:spcPts val="350"/>
              </a:spcBef>
              <a:buClrTx/>
              <a:buFontTx/>
              <a:buNone/>
            </a:pPr>
            <a:r>
              <a:rPr lang="en-GB" altLang="en-US">
                <a:latin typeface="Times New Roman" panose="02020603050405020304" pitchFamily="18" charset="0"/>
                <a:cs typeface="DejaVu Sans" charset="0"/>
              </a:rPr>
              <a:t>Criteria could be </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GB" altLang="en-US">
                <a:latin typeface="Times New Roman" panose="02020603050405020304" pitchFamily="18" charset="0"/>
                <a:cs typeface="DejaVu Sans" charset="0"/>
              </a:rPr>
              <a:t>In this context it is used to determine when testing (at any test stage) is complete.  These criteria may be defined in terms of cost, time, faults found or coverage criteria.</a:t>
            </a:r>
          </a:p>
          <a:p>
            <a:pPr lvl="3" eaLnBrk="1" hangingPunct="1">
              <a:spcBef>
                <a:spcPts val="450"/>
              </a:spcBef>
              <a:buClrTx/>
              <a:buFontTx/>
              <a:buNone/>
            </a:pPr>
            <a:r>
              <a:rPr lang="en-GB" altLang="en-US">
                <a:latin typeface="Times New Roman" panose="02020603050405020304" pitchFamily="18" charset="0"/>
                <a:cs typeface="DejaVu Sans" charset="0"/>
              </a:rPr>
              <a:t>Minimum number / percentage of test cases successfully executed.</a:t>
            </a:r>
          </a:p>
          <a:p>
            <a:pPr lvl="3" eaLnBrk="1" hangingPunct="1">
              <a:spcBef>
                <a:spcPts val="450"/>
              </a:spcBef>
              <a:buClrTx/>
              <a:buFontTx/>
              <a:buNone/>
            </a:pPr>
            <a:r>
              <a:rPr lang="en-GB" altLang="en-US">
                <a:latin typeface="Times New Roman" panose="02020603050405020304" pitchFamily="18" charset="0"/>
                <a:cs typeface="DejaVu Sans" charset="0"/>
              </a:rPr>
              <a:t>Certain type / risk categories to be comprehensively covered </a:t>
            </a:r>
          </a:p>
          <a:p>
            <a:pPr lvl="3" eaLnBrk="1" hangingPunct="1">
              <a:spcBef>
                <a:spcPts val="450"/>
              </a:spcBef>
              <a:buClrTx/>
              <a:buFontTx/>
              <a:buNone/>
            </a:pPr>
            <a:r>
              <a:rPr lang="en-GB" altLang="en-US">
                <a:latin typeface="Times New Roman" panose="02020603050405020304" pitchFamily="18" charset="0"/>
                <a:cs typeface="DejaVu Sans" charset="0"/>
              </a:rPr>
              <a:t>Completed by a specified date</a:t>
            </a:r>
          </a:p>
          <a:p>
            <a:pPr lvl="3" eaLnBrk="1" hangingPunct="1">
              <a:spcBef>
                <a:spcPts val="450"/>
              </a:spcBef>
              <a:buClrTx/>
              <a:buFontTx/>
              <a:buNone/>
            </a:pPr>
            <a:r>
              <a:rPr lang="en-GB" altLang="en-US">
                <a:latin typeface="Times New Roman" panose="02020603050405020304" pitchFamily="18" charset="0"/>
                <a:cs typeface="DejaVu Sans" charset="0"/>
              </a:rPr>
              <a:t>Defect density (defects per 100 conditions) falls below a pre-specified number</a:t>
            </a:r>
          </a:p>
          <a:p>
            <a:pPr eaLnBrk="1" hangingPunct="1">
              <a:spcBef>
                <a:spcPts val="450"/>
              </a:spcBef>
              <a:buClrTx/>
              <a:buFontTx/>
              <a:buNone/>
            </a:pPr>
            <a:endParaRPr lang="en-GB" altLang="en-US">
              <a:latin typeface="Times New Roman" panose="02020603050405020304" pitchFamily="18" charset="0"/>
              <a:cs typeface="DejaVu Sans"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7042" name="Rectangle 14">
            <a:extLst>
              <a:ext uri="{FF2B5EF4-FFF2-40B4-BE49-F238E27FC236}">
                <a16:creationId xmlns:a16="http://schemas.microsoft.com/office/drawing/2014/main" id="{82DB94D9-CEE7-9810-68BC-29E7BFC41F68}"/>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92C4D331-FC5F-404B-9877-72D745CABEFE}" type="slidenum">
              <a:rPr lang="en-US" altLang="en-US">
                <a:solidFill>
                  <a:srgbClr val="000000"/>
                </a:solidFill>
              </a:rPr>
              <a:pPr eaLnBrk="1" hangingPunct="1"/>
              <a:t>35</a:t>
            </a:fld>
            <a:endParaRPr lang="en-US" altLang="en-US">
              <a:solidFill>
                <a:srgbClr val="000000"/>
              </a:solidFill>
            </a:endParaRPr>
          </a:p>
        </p:txBody>
      </p:sp>
      <p:sp>
        <p:nvSpPr>
          <p:cNvPr id="87043" name="Rectangle 1">
            <a:extLst>
              <a:ext uri="{FF2B5EF4-FFF2-40B4-BE49-F238E27FC236}">
                <a16:creationId xmlns:a16="http://schemas.microsoft.com/office/drawing/2014/main" id="{35B74478-FBBE-118D-A7B0-39C3B6BEE524}"/>
              </a:ext>
            </a:extLst>
          </p:cNvPr>
          <p:cNvSpPr>
            <a:spLocks noGrp="1" noRot="1" noChangeAspect="1" noChangeArrowheads="1" noTextEdit="1"/>
          </p:cNvSpPr>
          <p:nvPr>
            <p:ph type="sldImg"/>
          </p:nvPr>
        </p:nvSpPr>
        <p:spPr>
          <a:xfrm>
            <a:off x="0" y="328613"/>
            <a:ext cx="1588" cy="1587"/>
          </a:xfrm>
          <a:solidFill>
            <a:srgbClr val="FFFFFF"/>
          </a:solidFill>
          <a:ln/>
        </p:spPr>
      </p:sp>
      <p:sp>
        <p:nvSpPr>
          <p:cNvPr id="87044" name="Text Box 2">
            <a:extLst>
              <a:ext uri="{FF2B5EF4-FFF2-40B4-BE49-F238E27FC236}">
                <a16:creationId xmlns:a16="http://schemas.microsoft.com/office/drawing/2014/main" id="{999CE2F1-9C7A-9250-8828-A21766B6431A}"/>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1" eaLnBrk="1" hangingPunct="1">
              <a:spcBef>
                <a:spcPts val="300"/>
              </a:spcBef>
              <a:buClrTx/>
              <a:buFontTx/>
              <a:buNone/>
            </a:pPr>
            <a:r>
              <a:rPr lang="en-GB" altLang="en-US" b="1">
                <a:latin typeface="Times New Roman" panose="02020603050405020304" pitchFamily="18" charset="0"/>
                <a:cs typeface="DejaVu Sans" charset="0"/>
              </a:rPr>
              <a:t>Aim</a:t>
            </a:r>
          </a:p>
          <a:p>
            <a:pPr lvl="1" eaLnBrk="1" hangingPunct="1">
              <a:spcBef>
                <a:spcPts val="300"/>
              </a:spcBef>
              <a:buClrTx/>
              <a:buFontTx/>
              <a:buNone/>
            </a:pPr>
            <a:r>
              <a:rPr lang="en-GB" altLang="en-US">
                <a:latin typeface="Times New Roman" panose="02020603050405020304" pitchFamily="18" charset="0"/>
                <a:cs typeface="DejaVu Sans" charset="0"/>
              </a:rPr>
              <a:t>A concise statement of the intention of the particular test being made.</a:t>
            </a:r>
          </a:p>
          <a:p>
            <a:pPr lvl="1" eaLnBrk="1" hangingPunct="1">
              <a:spcBef>
                <a:spcPts val="300"/>
              </a:spcBef>
              <a:buClrTx/>
              <a:buFontTx/>
              <a:buNone/>
            </a:pPr>
            <a:r>
              <a:rPr lang="en-GB" altLang="en-US" b="1">
                <a:latin typeface="Times New Roman" panose="02020603050405020304" pitchFamily="18" charset="0"/>
                <a:cs typeface="DejaVu Sans" charset="0"/>
              </a:rPr>
              <a:t>Test Data</a:t>
            </a:r>
          </a:p>
          <a:p>
            <a:pPr lvl="1" eaLnBrk="1" hangingPunct="1">
              <a:spcBef>
                <a:spcPts val="300"/>
              </a:spcBef>
              <a:buClrTx/>
              <a:buFontTx/>
              <a:buNone/>
            </a:pPr>
            <a:r>
              <a:rPr lang="en-GB" altLang="en-US">
                <a:latin typeface="Times New Roman" panose="02020603050405020304" pitchFamily="18" charset="0"/>
                <a:cs typeface="DejaVu Sans" charset="0"/>
              </a:rPr>
              <a:t>A list of the test data to be input to the program. </a:t>
            </a:r>
          </a:p>
          <a:p>
            <a:pPr lvl="1" eaLnBrk="1" hangingPunct="1">
              <a:spcBef>
                <a:spcPts val="300"/>
              </a:spcBef>
              <a:buClrTx/>
              <a:buFontTx/>
              <a:buNone/>
            </a:pPr>
            <a:r>
              <a:rPr lang="en-GB" altLang="en-US">
                <a:latin typeface="Times New Roman" panose="02020603050405020304" pitchFamily="18" charset="0"/>
                <a:cs typeface="DejaVu Sans" charset="0"/>
              </a:rPr>
              <a:t>If the program is interactive then the test data should specify a list of inputs from the user. </a:t>
            </a:r>
          </a:p>
          <a:p>
            <a:pPr lvl="1" eaLnBrk="1" hangingPunct="1">
              <a:spcBef>
                <a:spcPts val="300"/>
              </a:spcBef>
              <a:buClrTx/>
              <a:buFontTx/>
              <a:buNone/>
            </a:pPr>
            <a:r>
              <a:rPr lang="en-GB" altLang="en-US" b="1">
                <a:latin typeface="Times New Roman" panose="02020603050405020304" pitchFamily="18" charset="0"/>
                <a:cs typeface="DejaVu Sans" charset="0"/>
              </a:rPr>
              <a:t>Expected Result</a:t>
            </a:r>
          </a:p>
          <a:p>
            <a:pPr lvl="1" eaLnBrk="1" hangingPunct="1">
              <a:spcBef>
                <a:spcPts val="300"/>
              </a:spcBef>
              <a:buClrTx/>
              <a:buFontTx/>
              <a:buNone/>
            </a:pPr>
            <a:r>
              <a:rPr lang="en-GB" altLang="en-US">
                <a:latin typeface="Times New Roman" panose="02020603050405020304" pitchFamily="18" charset="0"/>
                <a:cs typeface="DejaVu Sans" charset="0"/>
              </a:rPr>
              <a:t>This shows what the program is expected to produce as a result of testing with the specified data. </a:t>
            </a:r>
          </a:p>
          <a:p>
            <a:pPr lvl="1" eaLnBrk="1" hangingPunct="1">
              <a:spcBef>
                <a:spcPts val="300"/>
              </a:spcBef>
              <a:buClrTx/>
              <a:buFontTx/>
              <a:buNone/>
            </a:pPr>
            <a:r>
              <a:rPr lang="en-GB" altLang="en-US">
                <a:latin typeface="Times New Roman" panose="02020603050405020304" pitchFamily="18" charset="0"/>
                <a:cs typeface="DejaVu Sans" charset="0"/>
              </a:rPr>
              <a:t>This may be in the form of a screen layout or sample document. </a:t>
            </a:r>
          </a:p>
          <a:p>
            <a:pPr lvl="1" eaLnBrk="1" hangingPunct="1">
              <a:spcBef>
                <a:spcPts val="300"/>
              </a:spcBef>
              <a:buClrTx/>
              <a:buFontTx/>
              <a:buNone/>
            </a:pPr>
            <a:r>
              <a:rPr lang="en-GB" altLang="en-US" b="1">
                <a:latin typeface="Times New Roman" panose="02020603050405020304" pitchFamily="18" charset="0"/>
                <a:cs typeface="DejaVu Sans" charset="0"/>
              </a:rPr>
              <a:t>Actual Result</a:t>
            </a:r>
          </a:p>
          <a:p>
            <a:pPr lvl="1" eaLnBrk="1" hangingPunct="1">
              <a:spcBef>
                <a:spcPts val="300"/>
              </a:spcBef>
              <a:buClrTx/>
              <a:buFontTx/>
              <a:buNone/>
            </a:pPr>
            <a:r>
              <a:rPr lang="en-GB" altLang="en-US">
                <a:latin typeface="Times New Roman" panose="02020603050405020304" pitchFamily="18" charset="0"/>
                <a:cs typeface="DejaVu Sans" charset="0"/>
              </a:rPr>
              <a:t>These are the results produced when the test data is applied to the program.</a:t>
            </a:r>
          </a:p>
          <a:p>
            <a:pPr lvl="1" eaLnBrk="1" hangingPunct="1">
              <a:spcBef>
                <a:spcPts val="300"/>
              </a:spcBef>
              <a:buClrTx/>
              <a:buFontTx/>
              <a:buNone/>
            </a:pPr>
            <a:r>
              <a:rPr lang="en-GB" altLang="en-US">
                <a:latin typeface="Times New Roman" panose="02020603050405020304" pitchFamily="18" charset="0"/>
                <a:cs typeface="DejaVu Sans" charset="0"/>
              </a:rPr>
              <a:t> During the testing stage, the actual results produced by the program are compared to the expected results. </a:t>
            </a:r>
            <a:br>
              <a:rPr lang="en-GB" altLang="en-US">
                <a:latin typeface="Times New Roman" panose="02020603050405020304" pitchFamily="18" charset="0"/>
                <a:cs typeface="DejaVu Sans" charset="0"/>
              </a:rPr>
            </a:br>
            <a:endParaRPr lang="en-GB" altLang="en-US">
              <a:latin typeface="Times New Roman" panose="02020603050405020304" pitchFamily="18" charset="0"/>
              <a:cs typeface="DejaVu Sans"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7346" name="Rectangle 14">
            <a:extLst>
              <a:ext uri="{FF2B5EF4-FFF2-40B4-BE49-F238E27FC236}">
                <a16:creationId xmlns:a16="http://schemas.microsoft.com/office/drawing/2014/main" id="{664EDF4E-E44D-59F7-F9DE-9C66D4AB7826}"/>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B011AE9C-E121-4333-AB49-12E06F0D9ED8}" type="slidenum">
              <a:rPr lang="en-US" altLang="en-US">
                <a:solidFill>
                  <a:srgbClr val="000000"/>
                </a:solidFill>
              </a:rPr>
              <a:pPr eaLnBrk="1" hangingPunct="1"/>
              <a:t>7</a:t>
            </a:fld>
            <a:endParaRPr lang="en-US" altLang="en-US">
              <a:solidFill>
                <a:srgbClr val="000000"/>
              </a:solidFill>
            </a:endParaRPr>
          </a:p>
        </p:txBody>
      </p:sp>
      <p:sp>
        <p:nvSpPr>
          <p:cNvPr id="57347" name="Rectangle 1">
            <a:extLst>
              <a:ext uri="{FF2B5EF4-FFF2-40B4-BE49-F238E27FC236}">
                <a16:creationId xmlns:a16="http://schemas.microsoft.com/office/drawing/2014/main" id="{E7C5A046-1AFB-FCFA-F81D-5F982150C94B}"/>
              </a:ext>
            </a:extLst>
          </p:cNvPr>
          <p:cNvSpPr>
            <a:spLocks noGrp="1" noRot="1" noChangeAspect="1" noChangeArrowheads="1" noTextEdit="1"/>
          </p:cNvSpPr>
          <p:nvPr>
            <p:ph type="sldImg"/>
          </p:nvPr>
        </p:nvSpPr>
        <p:spPr>
          <a:xfrm>
            <a:off x="0" y="328613"/>
            <a:ext cx="1588" cy="1587"/>
          </a:xfrm>
          <a:solidFill>
            <a:srgbClr val="FFFFFF"/>
          </a:solidFill>
          <a:ln/>
        </p:spPr>
      </p:sp>
      <p:sp>
        <p:nvSpPr>
          <p:cNvPr id="57348" name="Text Box 2">
            <a:extLst>
              <a:ext uri="{FF2B5EF4-FFF2-40B4-BE49-F238E27FC236}">
                <a16:creationId xmlns:a16="http://schemas.microsoft.com/office/drawing/2014/main" id="{675C7B14-BF62-8C26-4978-BB7426CABB6F}"/>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8066" name="Rectangle 14">
            <a:extLst>
              <a:ext uri="{FF2B5EF4-FFF2-40B4-BE49-F238E27FC236}">
                <a16:creationId xmlns:a16="http://schemas.microsoft.com/office/drawing/2014/main" id="{FB185E42-2378-F702-6602-5E2F66E79D72}"/>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4D0D0A23-7918-4BAA-A60B-903F22A92F05}" type="slidenum">
              <a:rPr lang="en-US" altLang="en-US">
                <a:solidFill>
                  <a:srgbClr val="000000"/>
                </a:solidFill>
              </a:rPr>
              <a:pPr eaLnBrk="1" hangingPunct="1"/>
              <a:t>36</a:t>
            </a:fld>
            <a:endParaRPr lang="en-US" altLang="en-US">
              <a:solidFill>
                <a:srgbClr val="000000"/>
              </a:solidFill>
            </a:endParaRPr>
          </a:p>
        </p:txBody>
      </p:sp>
      <p:sp>
        <p:nvSpPr>
          <p:cNvPr id="88067" name="Rectangle 1">
            <a:extLst>
              <a:ext uri="{FF2B5EF4-FFF2-40B4-BE49-F238E27FC236}">
                <a16:creationId xmlns:a16="http://schemas.microsoft.com/office/drawing/2014/main" id="{69888766-CD83-72F9-25EE-5EE34821E9A1}"/>
              </a:ext>
            </a:extLst>
          </p:cNvPr>
          <p:cNvSpPr>
            <a:spLocks noGrp="1" noRot="1" noChangeAspect="1" noChangeArrowheads="1" noTextEdit="1"/>
          </p:cNvSpPr>
          <p:nvPr>
            <p:ph type="sldImg"/>
          </p:nvPr>
        </p:nvSpPr>
        <p:spPr>
          <a:xfrm>
            <a:off x="0" y="328613"/>
            <a:ext cx="1588" cy="1587"/>
          </a:xfrm>
          <a:solidFill>
            <a:srgbClr val="FFFFFF"/>
          </a:solidFill>
          <a:ln/>
        </p:spPr>
      </p:sp>
      <p:sp>
        <p:nvSpPr>
          <p:cNvPr id="88068" name="Text Box 2">
            <a:extLst>
              <a:ext uri="{FF2B5EF4-FFF2-40B4-BE49-F238E27FC236}">
                <a16:creationId xmlns:a16="http://schemas.microsoft.com/office/drawing/2014/main" id="{780C8233-F591-29C8-E083-13D633FD5F44}"/>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9090" name="Rectangle 14">
            <a:extLst>
              <a:ext uri="{FF2B5EF4-FFF2-40B4-BE49-F238E27FC236}">
                <a16:creationId xmlns:a16="http://schemas.microsoft.com/office/drawing/2014/main" id="{935CECCD-85CF-2CB5-9070-538D30ED1948}"/>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9CD3CADF-9CB6-4753-A5B5-AA17C4A6C52A}" type="slidenum">
              <a:rPr lang="en-US" altLang="en-US">
                <a:solidFill>
                  <a:srgbClr val="000000"/>
                </a:solidFill>
              </a:rPr>
              <a:pPr eaLnBrk="1" hangingPunct="1"/>
              <a:t>37</a:t>
            </a:fld>
            <a:endParaRPr lang="en-US" altLang="en-US">
              <a:solidFill>
                <a:srgbClr val="000000"/>
              </a:solidFill>
            </a:endParaRPr>
          </a:p>
        </p:txBody>
      </p:sp>
      <p:sp>
        <p:nvSpPr>
          <p:cNvPr id="89091" name="Rectangle 1">
            <a:extLst>
              <a:ext uri="{FF2B5EF4-FFF2-40B4-BE49-F238E27FC236}">
                <a16:creationId xmlns:a16="http://schemas.microsoft.com/office/drawing/2014/main" id="{C6D3945A-53AC-D381-601F-5122D05D6901}"/>
              </a:ext>
            </a:extLst>
          </p:cNvPr>
          <p:cNvSpPr>
            <a:spLocks noGrp="1" noRot="1" noChangeAspect="1" noChangeArrowheads="1" noTextEdit="1"/>
          </p:cNvSpPr>
          <p:nvPr>
            <p:ph type="sldImg"/>
          </p:nvPr>
        </p:nvSpPr>
        <p:spPr>
          <a:xfrm>
            <a:off x="0" y="328613"/>
            <a:ext cx="1588" cy="1587"/>
          </a:xfrm>
          <a:solidFill>
            <a:srgbClr val="FFFFFF"/>
          </a:solidFill>
          <a:ln/>
        </p:spPr>
      </p:sp>
      <p:sp>
        <p:nvSpPr>
          <p:cNvPr id="89092" name="Text Box 2">
            <a:extLst>
              <a:ext uri="{FF2B5EF4-FFF2-40B4-BE49-F238E27FC236}">
                <a16:creationId xmlns:a16="http://schemas.microsoft.com/office/drawing/2014/main" id="{E6CA376A-F6D1-C596-3FE9-870F4E596FED}"/>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lnSpc>
                <a:spcPct val="95000"/>
              </a:lnSpc>
              <a:spcBef>
                <a:spcPts val="425"/>
              </a:spcBef>
              <a:buClrTx/>
              <a:buFontTx/>
              <a:buNone/>
            </a:pPr>
            <a:r>
              <a:rPr lang="en-US" altLang="en-US">
                <a:latin typeface="Times New Roman" panose="02020603050405020304" pitchFamily="18" charset="0"/>
                <a:cs typeface="DejaVu Sans" charset="0"/>
              </a:rPr>
              <a:t>As the objective of a test should be to detect faults, a 'successful' test is one that does detect a fault. This is counter-intuitive, because faults delay progress: a successful test is one that may cause delay. The successful test reveals a fault which, if found later, may be many times more costly to correct so, in the long run, is a good thing.</a:t>
            </a:r>
          </a:p>
          <a:p>
            <a:pPr lvl="2" eaLnBrk="1" hangingPunct="1">
              <a:spcBef>
                <a:spcPts val="450"/>
              </a:spcBef>
              <a:buClrTx/>
              <a:buFontTx/>
              <a:buNone/>
            </a:pPr>
            <a:r>
              <a:rPr lang="en-US" altLang="en-US" b="1" u="sng">
                <a:latin typeface="Times New Roman" panose="02020603050405020304" pitchFamily="18" charset="0"/>
                <a:cs typeface="DejaVu Sans" charset="0"/>
              </a:rPr>
              <a:t>Completion/Exit/Coverage Criteria</a:t>
            </a:r>
          </a:p>
          <a:p>
            <a:pPr eaLnBrk="1" hangingPunct="1">
              <a:spcBef>
                <a:spcPts val="450"/>
              </a:spcBef>
              <a:buClrTx/>
              <a:buFontTx/>
              <a:buNone/>
            </a:pPr>
            <a:r>
              <a:rPr lang="en-US" altLang="en-US">
                <a:latin typeface="Times New Roman" panose="02020603050405020304" pitchFamily="18" charset="0"/>
                <a:cs typeface="DejaVu Sans" charset="0"/>
              </a:rPr>
              <a:t>Completion or exit criteria are used to determine when testing (at any test stage) is complete. These criteria may be defined in terms of cost, time, faults found or coverage criteria. Coverage criteria are defined in terms of items that are exercised by test suites, such as branches, user requirements, most frequently used transactions, etc </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0114" name="Rectangle 14">
            <a:extLst>
              <a:ext uri="{FF2B5EF4-FFF2-40B4-BE49-F238E27FC236}">
                <a16:creationId xmlns:a16="http://schemas.microsoft.com/office/drawing/2014/main" id="{FA696FA9-C9D1-F474-B6F9-2C6FA8805C18}"/>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48382D19-8032-4331-8946-9FE547B30F47}" type="slidenum">
              <a:rPr lang="en-US" altLang="en-US">
                <a:solidFill>
                  <a:srgbClr val="000000"/>
                </a:solidFill>
              </a:rPr>
              <a:pPr eaLnBrk="1" hangingPunct="1"/>
              <a:t>38</a:t>
            </a:fld>
            <a:endParaRPr lang="en-US" altLang="en-US">
              <a:solidFill>
                <a:srgbClr val="000000"/>
              </a:solidFill>
            </a:endParaRPr>
          </a:p>
        </p:txBody>
      </p:sp>
      <p:sp>
        <p:nvSpPr>
          <p:cNvPr id="90115" name="Rectangle 1">
            <a:extLst>
              <a:ext uri="{FF2B5EF4-FFF2-40B4-BE49-F238E27FC236}">
                <a16:creationId xmlns:a16="http://schemas.microsoft.com/office/drawing/2014/main" id="{F9F37411-56A7-D144-BC76-FA20A8F29F9F}"/>
              </a:ext>
            </a:extLst>
          </p:cNvPr>
          <p:cNvSpPr>
            <a:spLocks noGrp="1" noRot="1" noChangeAspect="1" noChangeArrowheads="1" noTextEdit="1"/>
          </p:cNvSpPr>
          <p:nvPr>
            <p:ph type="sldImg"/>
          </p:nvPr>
        </p:nvSpPr>
        <p:spPr>
          <a:xfrm>
            <a:off x="0" y="328613"/>
            <a:ext cx="1588" cy="1587"/>
          </a:xfrm>
          <a:solidFill>
            <a:srgbClr val="FFFFFF"/>
          </a:solidFill>
          <a:ln/>
        </p:spPr>
      </p:sp>
      <p:sp>
        <p:nvSpPr>
          <p:cNvPr id="90116" name="Text Box 2">
            <a:extLst>
              <a:ext uri="{FF2B5EF4-FFF2-40B4-BE49-F238E27FC236}">
                <a16:creationId xmlns:a16="http://schemas.microsoft.com/office/drawing/2014/main" id="{44399839-F4D2-DD7A-F95B-758E9546BDAC}"/>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2" eaLnBrk="1" hangingPunct="1">
              <a:spcBef>
                <a:spcPts val="350"/>
              </a:spcBef>
              <a:buClrTx/>
              <a:buFontTx/>
              <a:buNone/>
            </a:pPr>
            <a:r>
              <a:rPr lang="en-GB" altLang="en-US">
                <a:latin typeface="Times New Roman" panose="02020603050405020304" pitchFamily="18" charset="0"/>
                <a:cs typeface="DejaVu Sans" charset="0"/>
              </a:rPr>
              <a:t>Discrepancies identified need to be analysed in order to establish whether its cause lies in the system or in the test specifications design. It will help in deciding if the earliest test activity should be repeated or not, or do you have to initiate steps to report to fix the fault in the system.</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1138" name="Rectangle 14">
            <a:extLst>
              <a:ext uri="{FF2B5EF4-FFF2-40B4-BE49-F238E27FC236}">
                <a16:creationId xmlns:a16="http://schemas.microsoft.com/office/drawing/2014/main" id="{55599CD5-81FC-8756-098B-AAA542611382}"/>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CEF697C4-4C1A-4720-8B8F-99D4B836A5DB}" type="slidenum">
              <a:rPr lang="en-US" altLang="en-US">
                <a:solidFill>
                  <a:srgbClr val="000000"/>
                </a:solidFill>
              </a:rPr>
              <a:pPr eaLnBrk="1" hangingPunct="1"/>
              <a:t>39</a:t>
            </a:fld>
            <a:endParaRPr lang="en-US" altLang="en-US">
              <a:solidFill>
                <a:srgbClr val="000000"/>
              </a:solidFill>
            </a:endParaRPr>
          </a:p>
        </p:txBody>
      </p:sp>
      <p:sp>
        <p:nvSpPr>
          <p:cNvPr id="91139" name="Rectangle 1">
            <a:extLst>
              <a:ext uri="{FF2B5EF4-FFF2-40B4-BE49-F238E27FC236}">
                <a16:creationId xmlns:a16="http://schemas.microsoft.com/office/drawing/2014/main" id="{7EB7B6F1-E13F-E3D4-9ADA-CF8B88BA2E65}"/>
              </a:ext>
            </a:extLst>
          </p:cNvPr>
          <p:cNvSpPr>
            <a:spLocks noGrp="1" noRot="1" noChangeAspect="1" noChangeArrowheads="1" noTextEdit="1"/>
          </p:cNvSpPr>
          <p:nvPr>
            <p:ph type="sldImg"/>
          </p:nvPr>
        </p:nvSpPr>
        <p:spPr>
          <a:xfrm>
            <a:off x="0" y="328613"/>
            <a:ext cx="1588" cy="1587"/>
          </a:xfrm>
          <a:solidFill>
            <a:srgbClr val="FFFFFF"/>
          </a:solidFill>
          <a:ln/>
        </p:spPr>
      </p:sp>
      <p:sp>
        <p:nvSpPr>
          <p:cNvPr id="91140" name="Rectangle 2">
            <a:extLst>
              <a:ext uri="{FF2B5EF4-FFF2-40B4-BE49-F238E27FC236}">
                <a16:creationId xmlns:a16="http://schemas.microsoft.com/office/drawing/2014/main" id="{5677F1EF-132F-636B-7122-9849EC4B9798}"/>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162" name="Rectangle 14">
            <a:extLst>
              <a:ext uri="{FF2B5EF4-FFF2-40B4-BE49-F238E27FC236}">
                <a16:creationId xmlns:a16="http://schemas.microsoft.com/office/drawing/2014/main" id="{1DCE164A-445C-527E-5798-CECFA2326C6A}"/>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7DD7B3AE-04C3-4FA1-95DC-48F3E477B6E5}" type="slidenum">
              <a:rPr lang="en-US" altLang="en-US">
                <a:solidFill>
                  <a:srgbClr val="000000"/>
                </a:solidFill>
              </a:rPr>
              <a:pPr eaLnBrk="1" hangingPunct="1"/>
              <a:t>40</a:t>
            </a:fld>
            <a:endParaRPr lang="en-US" altLang="en-US">
              <a:solidFill>
                <a:srgbClr val="000000"/>
              </a:solidFill>
            </a:endParaRPr>
          </a:p>
        </p:txBody>
      </p:sp>
      <p:sp>
        <p:nvSpPr>
          <p:cNvPr id="92163" name="Rectangle 1">
            <a:extLst>
              <a:ext uri="{FF2B5EF4-FFF2-40B4-BE49-F238E27FC236}">
                <a16:creationId xmlns:a16="http://schemas.microsoft.com/office/drawing/2014/main" id="{C8E6E431-E8F0-3DE8-0BB4-EB974BAEED93}"/>
              </a:ext>
            </a:extLst>
          </p:cNvPr>
          <p:cNvSpPr>
            <a:spLocks noGrp="1" noRot="1" noChangeAspect="1" noChangeArrowheads="1" noTextEdit="1"/>
          </p:cNvSpPr>
          <p:nvPr>
            <p:ph type="sldImg"/>
          </p:nvPr>
        </p:nvSpPr>
        <p:spPr>
          <a:xfrm>
            <a:off x="0" y="328613"/>
            <a:ext cx="1588" cy="1587"/>
          </a:xfrm>
          <a:solidFill>
            <a:srgbClr val="FFFFFF"/>
          </a:solidFill>
          <a:ln/>
        </p:spPr>
      </p:sp>
      <p:sp>
        <p:nvSpPr>
          <p:cNvPr id="92164" name="Text Box 2">
            <a:extLst>
              <a:ext uri="{FF2B5EF4-FFF2-40B4-BE49-F238E27FC236}">
                <a16:creationId xmlns:a16="http://schemas.microsoft.com/office/drawing/2014/main" id="{D1E23E7F-C9C0-507D-A540-84F9A8647777}"/>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a:latin typeface="Times New Roman" panose="02020603050405020304" pitchFamily="18" charset="0"/>
                <a:cs typeface="DejaVu Sans" charset="0"/>
              </a:rPr>
              <a:t>This section will deal more or less with the Human aspect involved in Software Testing.</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3186" name="Rectangle 14">
            <a:extLst>
              <a:ext uri="{FF2B5EF4-FFF2-40B4-BE49-F238E27FC236}">
                <a16:creationId xmlns:a16="http://schemas.microsoft.com/office/drawing/2014/main" id="{7CB129D7-175A-B8DE-4054-54C6DF3AD2BF}"/>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B1FAF9FF-BA79-42E6-AC5F-6DFEF7744FB0}" type="slidenum">
              <a:rPr lang="en-US" altLang="en-US">
                <a:solidFill>
                  <a:srgbClr val="000000"/>
                </a:solidFill>
              </a:rPr>
              <a:pPr eaLnBrk="1" hangingPunct="1"/>
              <a:t>41</a:t>
            </a:fld>
            <a:endParaRPr lang="en-US" altLang="en-US">
              <a:solidFill>
                <a:srgbClr val="000000"/>
              </a:solidFill>
            </a:endParaRPr>
          </a:p>
        </p:txBody>
      </p:sp>
      <p:sp>
        <p:nvSpPr>
          <p:cNvPr id="93187" name="Rectangle 1">
            <a:extLst>
              <a:ext uri="{FF2B5EF4-FFF2-40B4-BE49-F238E27FC236}">
                <a16:creationId xmlns:a16="http://schemas.microsoft.com/office/drawing/2014/main" id="{EC0B7EFB-0541-72EC-7CD5-F1F98A398D3F}"/>
              </a:ext>
            </a:extLst>
          </p:cNvPr>
          <p:cNvSpPr>
            <a:spLocks noGrp="1" noRot="1" noChangeAspect="1" noChangeArrowheads="1" noTextEdit="1"/>
          </p:cNvSpPr>
          <p:nvPr>
            <p:ph type="sldImg"/>
          </p:nvPr>
        </p:nvSpPr>
        <p:spPr>
          <a:xfrm>
            <a:off x="0" y="328613"/>
            <a:ext cx="1588" cy="1587"/>
          </a:xfrm>
          <a:solidFill>
            <a:srgbClr val="FFFFFF"/>
          </a:solidFill>
          <a:ln/>
        </p:spPr>
      </p:sp>
      <p:sp>
        <p:nvSpPr>
          <p:cNvPr id="93188" name="Text Box 2">
            <a:extLst>
              <a:ext uri="{FF2B5EF4-FFF2-40B4-BE49-F238E27FC236}">
                <a16:creationId xmlns:a16="http://schemas.microsoft.com/office/drawing/2014/main" id="{78D0B853-CE4E-0DDA-EB5A-B9363B7FFC02}"/>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a:latin typeface="Times New Roman" panose="02020603050405020304" pitchFamily="18" charset="0"/>
                <a:cs typeface="DejaVu Sans" charset="0"/>
              </a:rPr>
              <a:t>Basically a good tester needs to be,</a:t>
            </a:r>
          </a:p>
          <a:p>
            <a:pPr eaLnBrk="1" hangingPunct="1">
              <a:spcBef>
                <a:spcPts val="450"/>
              </a:spcBef>
              <a:buClrTx/>
              <a:buFontTx/>
              <a:buNone/>
            </a:pPr>
            <a:r>
              <a:rPr lang="en-US" altLang="en-US">
                <a:latin typeface="Times New Roman" panose="02020603050405020304" pitchFamily="18" charset="0"/>
                <a:cs typeface="DejaVu Sans" charset="0"/>
              </a:rPr>
              <a:t>Creative, Innovative, Inquisitive, Investigating bent of mind, and Always wanting to know what if.</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4210" name="Rectangle 14">
            <a:extLst>
              <a:ext uri="{FF2B5EF4-FFF2-40B4-BE49-F238E27FC236}">
                <a16:creationId xmlns:a16="http://schemas.microsoft.com/office/drawing/2014/main" id="{6100B996-15A9-928B-769C-9C2D5376EF5B}"/>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7D3DA987-ACDF-4716-8428-DF5434F8A431}" type="slidenum">
              <a:rPr lang="en-US" altLang="en-US">
                <a:solidFill>
                  <a:srgbClr val="000000"/>
                </a:solidFill>
              </a:rPr>
              <a:pPr eaLnBrk="1" hangingPunct="1"/>
              <a:t>42</a:t>
            </a:fld>
            <a:endParaRPr lang="en-US" altLang="en-US">
              <a:solidFill>
                <a:srgbClr val="000000"/>
              </a:solidFill>
            </a:endParaRPr>
          </a:p>
        </p:txBody>
      </p:sp>
      <p:sp>
        <p:nvSpPr>
          <p:cNvPr id="94211" name="Rectangle 1">
            <a:extLst>
              <a:ext uri="{FF2B5EF4-FFF2-40B4-BE49-F238E27FC236}">
                <a16:creationId xmlns:a16="http://schemas.microsoft.com/office/drawing/2014/main" id="{F4086CF5-F6DF-D374-9D84-762ADE523A1A}"/>
              </a:ext>
            </a:extLst>
          </p:cNvPr>
          <p:cNvSpPr>
            <a:spLocks noGrp="1" noRot="1" noChangeAspect="1" noChangeArrowheads="1" noTextEdit="1"/>
          </p:cNvSpPr>
          <p:nvPr>
            <p:ph type="sldImg"/>
          </p:nvPr>
        </p:nvSpPr>
        <p:spPr>
          <a:xfrm>
            <a:off x="0" y="328613"/>
            <a:ext cx="1588" cy="1587"/>
          </a:xfrm>
          <a:solidFill>
            <a:srgbClr val="FFFFFF"/>
          </a:solidFill>
          <a:ln/>
        </p:spPr>
      </p:sp>
      <p:sp>
        <p:nvSpPr>
          <p:cNvPr id="94212" name="Text Box 2">
            <a:extLst>
              <a:ext uri="{FF2B5EF4-FFF2-40B4-BE49-F238E27FC236}">
                <a16:creationId xmlns:a16="http://schemas.microsoft.com/office/drawing/2014/main" id="{672D8715-E3D3-9634-BB80-D98708820C29}"/>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a:latin typeface="Times New Roman" panose="02020603050405020304" pitchFamily="18" charset="0"/>
                <a:cs typeface="DejaVu Sans" charset="0"/>
              </a:rPr>
              <a:t>The Tester and Developer relationship always needs to be friendly, as it is mutually beneficial. </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US" altLang="en-US">
                <a:latin typeface="Times New Roman" panose="02020603050405020304" pitchFamily="18" charset="0"/>
                <a:cs typeface="DejaVu Sans" charset="0"/>
              </a:rPr>
              <a:t>It is always difficult to communicate faults of others and expecting them to accept it without ill feelings. Hence the tester needs to know that the developer take a lot of effort in designing and coding an application utilizing a lot of time and effort. </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US" altLang="en-US">
                <a:latin typeface="Times New Roman" panose="02020603050405020304" pitchFamily="18" charset="0"/>
                <a:cs typeface="DejaVu Sans" charset="0"/>
              </a:rPr>
              <a:t>Both the Developer and the tester needs to know that they are both important entities in the SDLC. And working together is the only way forward.</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US" altLang="en-US">
                <a:latin typeface="Times New Roman" panose="02020603050405020304" pitchFamily="18" charset="0"/>
                <a:cs typeface="DejaVu Sans" charset="0"/>
              </a:rPr>
              <a:t>Tester needs to demonstrate the following skills to put forth the errors discovered to receive an constructive and good feedback and action.</a:t>
            </a:r>
          </a:p>
          <a:p>
            <a:pPr eaLnBrk="1" hangingPunct="1">
              <a:spcBef>
                <a:spcPts val="450"/>
              </a:spcBef>
              <a:buClrTx/>
              <a:buFontTx/>
              <a:buNone/>
            </a:pPr>
            <a:r>
              <a:rPr lang="en-GB" altLang="en-US">
                <a:latin typeface="Times New Roman" panose="02020603050405020304" pitchFamily="18" charset="0"/>
                <a:cs typeface="DejaVu Sans" charset="0"/>
              </a:rPr>
              <a:t>Empathy</a:t>
            </a:r>
          </a:p>
          <a:p>
            <a:pPr eaLnBrk="1" hangingPunct="1">
              <a:spcBef>
                <a:spcPts val="450"/>
              </a:spcBef>
              <a:buClrTx/>
              <a:buFontTx/>
              <a:buNone/>
            </a:pPr>
            <a:r>
              <a:rPr lang="en-GB" altLang="en-US">
                <a:latin typeface="Times New Roman" panose="02020603050405020304" pitchFamily="18" charset="0"/>
                <a:cs typeface="DejaVu Sans" charset="0"/>
              </a:rPr>
              <a:t>Respect</a:t>
            </a:r>
          </a:p>
          <a:p>
            <a:pPr eaLnBrk="1" hangingPunct="1">
              <a:spcBef>
                <a:spcPts val="450"/>
              </a:spcBef>
              <a:buClrTx/>
              <a:buFontTx/>
              <a:buNone/>
            </a:pPr>
            <a:r>
              <a:rPr lang="en-GB" altLang="en-US">
                <a:latin typeface="Times New Roman" panose="02020603050405020304" pitchFamily="18" charset="0"/>
                <a:cs typeface="DejaVu Sans" charset="0"/>
              </a:rPr>
              <a:t>Concreteness</a:t>
            </a:r>
          </a:p>
          <a:p>
            <a:pPr eaLnBrk="1" hangingPunct="1">
              <a:spcBef>
                <a:spcPts val="450"/>
              </a:spcBef>
              <a:buClrTx/>
              <a:buFontTx/>
              <a:buNone/>
            </a:pPr>
            <a:r>
              <a:rPr lang="en-GB" altLang="en-US">
                <a:latin typeface="Times New Roman" panose="02020603050405020304" pitchFamily="18" charset="0"/>
                <a:cs typeface="DejaVu Sans" charset="0"/>
              </a:rPr>
              <a:t>Confrontation</a:t>
            </a:r>
          </a:p>
          <a:p>
            <a:pPr eaLnBrk="1" hangingPunct="1">
              <a:spcBef>
                <a:spcPts val="450"/>
              </a:spcBef>
              <a:buClrTx/>
              <a:buFontTx/>
              <a:buNone/>
            </a:pPr>
            <a:r>
              <a:rPr lang="en-GB" altLang="en-US">
                <a:latin typeface="Times New Roman" panose="02020603050405020304" pitchFamily="18" charset="0"/>
                <a:cs typeface="DejaVu Sans" charset="0"/>
              </a:rPr>
              <a:t>Self disclosure and Diplomacy.</a:t>
            </a:r>
          </a:p>
          <a:p>
            <a:pPr eaLnBrk="1" hangingPunct="1">
              <a:spcBef>
                <a:spcPts val="450"/>
              </a:spcBef>
              <a:buClrTx/>
              <a:buFontTx/>
              <a:buNone/>
            </a:pPr>
            <a:endParaRPr lang="en-GB" altLang="en-US">
              <a:latin typeface="Times New Roman" panose="02020603050405020304" pitchFamily="18" charset="0"/>
              <a:cs typeface="DejaVu Sans" charset="0"/>
            </a:endParaRPr>
          </a:p>
          <a:p>
            <a:pPr eaLnBrk="1" hangingPunct="1">
              <a:spcBef>
                <a:spcPts val="450"/>
              </a:spcBef>
              <a:buClrTx/>
              <a:buFontTx/>
              <a:buNone/>
            </a:pPr>
            <a:r>
              <a:rPr lang="en-GB" altLang="en-US">
                <a:latin typeface="Times New Roman" panose="02020603050405020304" pitchFamily="18" charset="0"/>
                <a:cs typeface="DejaVu Sans" charset="0"/>
              </a:rPr>
              <a:t>A tester needs to demonstrate that he has indeed followed the Test Case and the specifications to carry out testing and not based on some arbitrary actions.</a:t>
            </a:r>
          </a:p>
          <a:p>
            <a:pPr eaLnBrk="1" hangingPunct="1">
              <a:spcBef>
                <a:spcPts val="450"/>
              </a:spcBef>
              <a:buClrTx/>
              <a:buFontTx/>
              <a:buNone/>
            </a:pPr>
            <a:endParaRPr lang="en-GB" altLang="en-US">
              <a:latin typeface="Times New Roman" panose="02020603050405020304" pitchFamily="18" charset="0"/>
              <a:cs typeface="DejaVu Sans"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5234" name="Rectangle 14">
            <a:extLst>
              <a:ext uri="{FF2B5EF4-FFF2-40B4-BE49-F238E27FC236}">
                <a16:creationId xmlns:a16="http://schemas.microsoft.com/office/drawing/2014/main" id="{878FA726-5B8E-088D-9A65-E828AB432247}"/>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63350B1F-B14A-469B-B201-8457BF174241}" type="slidenum">
              <a:rPr lang="en-US" altLang="en-US">
                <a:solidFill>
                  <a:srgbClr val="000000"/>
                </a:solidFill>
              </a:rPr>
              <a:pPr eaLnBrk="1" hangingPunct="1"/>
              <a:t>43</a:t>
            </a:fld>
            <a:endParaRPr lang="en-US" altLang="en-US">
              <a:solidFill>
                <a:srgbClr val="000000"/>
              </a:solidFill>
            </a:endParaRPr>
          </a:p>
        </p:txBody>
      </p:sp>
      <p:sp>
        <p:nvSpPr>
          <p:cNvPr id="95235" name="Rectangle 1">
            <a:extLst>
              <a:ext uri="{FF2B5EF4-FFF2-40B4-BE49-F238E27FC236}">
                <a16:creationId xmlns:a16="http://schemas.microsoft.com/office/drawing/2014/main" id="{A91702B7-C650-B4A3-F1F7-779EFFC494C8}"/>
              </a:ext>
            </a:extLst>
          </p:cNvPr>
          <p:cNvSpPr>
            <a:spLocks noGrp="1" noRot="1" noChangeAspect="1" noChangeArrowheads="1" noTextEdit="1"/>
          </p:cNvSpPr>
          <p:nvPr>
            <p:ph type="sldImg"/>
          </p:nvPr>
        </p:nvSpPr>
        <p:spPr>
          <a:xfrm>
            <a:off x="0" y="328613"/>
            <a:ext cx="1588" cy="1587"/>
          </a:xfrm>
          <a:solidFill>
            <a:srgbClr val="FFFFFF"/>
          </a:solidFill>
          <a:ln/>
        </p:spPr>
      </p:sp>
      <p:sp>
        <p:nvSpPr>
          <p:cNvPr id="95236" name="Text Box 2">
            <a:extLst>
              <a:ext uri="{FF2B5EF4-FFF2-40B4-BE49-F238E27FC236}">
                <a16:creationId xmlns:a16="http://schemas.microsoft.com/office/drawing/2014/main" id="{61BB7424-1337-D92A-8E8D-FC6135595A0D}"/>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6258" name="Rectangle 14">
            <a:extLst>
              <a:ext uri="{FF2B5EF4-FFF2-40B4-BE49-F238E27FC236}">
                <a16:creationId xmlns:a16="http://schemas.microsoft.com/office/drawing/2014/main" id="{FD4884F2-E870-C1D7-99C0-87166D646459}"/>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A1FC0353-CFE5-4984-AC74-48E7A98BDCC6}" type="slidenum">
              <a:rPr lang="en-US" altLang="en-US">
                <a:solidFill>
                  <a:srgbClr val="000000"/>
                </a:solidFill>
              </a:rPr>
              <a:pPr eaLnBrk="1" hangingPunct="1"/>
              <a:t>44</a:t>
            </a:fld>
            <a:endParaRPr lang="en-US" altLang="en-US">
              <a:solidFill>
                <a:srgbClr val="000000"/>
              </a:solidFill>
            </a:endParaRPr>
          </a:p>
        </p:txBody>
      </p:sp>
      <p:sp>
        <p:nvSpPr>
          <p:cNvPr id="96259" name="Rectangle 1">
            <a:extLst>
              <a:ext uri="{FF2B5EF4-FFF2-40B4-BE49-F238E27FC236}">
                <a16:creationId xmlns:a16="http://schemas.microsoft.com/office/drawing/2014/main" id="{D7899F8D-FEFA-A8FE-EA72-C153BE2EDEB0}"/>
              </a:ext>
            </a:extLst>
          </p:cNvPr>
          <p:cNvSpPr>
            <a:spLocks noGrp="1" noRot="1" noChangeAspect="1" noChangeArrowheads="1" noTextEdit="1"/>
          </p:cNvSpPr>
          <p:nvPr>
            <p:ph type="sldImg"/>
          </p:nvPr>
        </p:nvSpPr>
        <p:spPr>
          <a:xfrm>
            <a:off x="0" y="328613"/>
            <a:ext cx="1588" cy="1587"/>
          </a:xfrm>
          <a:solidFill>
            <a:srgbClr val="FFFFFF"/>
          </a:solidFill>
          <a:ln/>
        </p:spPr>
      </p:sp>
      <p:sp>
        <p:nvSpPr>
          <p:cNvPr id="96260" name="Text Box 2">
            <a:extLst>
              <a:ext uri="{FF2B5EF4-FFF2-40B4-BE49-F238E27FC236}">
                <a16:creationId xmlns:a16="http://schemas.microsoft.com/office/drawing/2014/main" id="{31F7F2B5-92B0-C5A2-EF59-0207808CA918}"/>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7282" name="Rectangle 14">
            <a:extLst>
              <a:ext uri="{FF2B5EF4-FFF2-40B4-BE49-F238E27FC236}">
                <a16:creationId xmlns:a16="http://schemas.microsoft.com/office/drawing/2014/main" id="{5012FC93-7EC5-F150-C970-B72E161EBDBC}"/>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7697DFBC-8BF1-4378-B57D-7C03CDC0E0F2}" type="slidenum">
              <a:rPr lang="en-US" altLang="en-US">
                <a:solidFill>
                  <a:srgbClr val="000000"/>
                </a:solidFill>
              </a:rPr>
              <a:pPr eaLnBrk="1" hangingPunct="1"/>
              <a:t>45</a:t>
            </a:fld>
            <a:endParaRPr lang="en-US" altLang="en-US">
              <a:solidFill>
                <a:srgbClr val="000000"/>
              </a:solidFill>
            </a:endParaRPr>
          </a:p>
        </p:txBody>
      </p:sp>
      <p:sp>
        <p:nvSpPr>
          <p:cNvPr id="97283" name="Rectangle 1">
            <a:extLst>
              <a:ext uri="{FF2B5EF4-FFF2-40B4-BE49-F238E27FC236}">
                <a16:creationId xmlns:a16="http://schemas.microsoft.com/office/drawing/2014/main" id="{CDCE5595-FE9E-15AA-C57C-BFAF32A4EA30}"/>
              </a:ext>
            </a:extLst>
          </p:cNvPr>
          <p:cNvSpPr>
            <a:spLocks noGrp="1" noRot="1" noChangeAspect="1" noChangeArrowheads="1" noTextEdit="1"/>
          </p:cNvSpPr>
          <p:nvPr>
            <p:ph type="sldImg"/>
          </p:nvPr>
        </p:nvSpPr>
        <p:spPr>
          <a:xfrm>
            <a:off x="0" y="328613"/>
            <a:ext cx="1588" cy="1587"/>
          </a:xfrm>
          <a:solidFill>
            <a:srgbClr val="FFFFFF"/>
          </a:solidFill>
          <a:ln/>
        </p:spPr>
      </p:sp>
      <p:sp>
        <p:nvSpPr>
          <p:cNvPr id="97284" name="Text Box 2">
            <a:extLst>
              <a:ext uri="{FF2B5EF4-FFF2-40B4-BE49-F238E27FC236}">
                <a16:creationId xmlns:a16="http://schemas.microsoft.com/office/drawing/2014/main" id="{B2A02EA7-B2D1-8D6C-C6F7-CB4070963856}"/>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altLang="en-US">
                <a:latin typeface="Times New Roman" panose="02020603050405020304" pitchFamily="18" charset="0"/>
                <a:cs typeface="DejaVu Sans" charset="0"/>
              </a:rPr>
              <a:t>These are the contents of this presentation.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8370" name="Rectangle 14">
            <a:extLst>
              <a:ext uri="{FF2B5EF4-FFF2-40B4-BE49-F238E27FC236}">
                <a16:creationId xmlns:a16="http://schemas.microsoft.com/office/drawing/2014/main" id="{E8020A6F-99DA-68BE-E3BD-97343547DF5C}"/>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64D7494E-0B68-4522-837E-7B274317BD17}" type="slidenum">
              <a:rPr lang="en-US" altLang="en-US">
                <a:solidFill>
                  <a:srgbClr val="000000"/>
                </a:solidFill>
              </a:rPr>
              <a:pPr eaLnBrk="1" hangingPunct="1"/>
              <a:t>8</a:t>
            </a:fld>
            <a:endParaRPr lang="en-US" altLang="en-US">
              <a:solidFill>
                <a:srgbClr val="000000"/>
              </a:solidFill>
            </a:endParaRPr>
          </a:p>
        </p:txBody>
      </p:sp>
      <p:sp>
        <p:nvSpPr>
          <p:cNvPr id="58371" name="Rectangle 1">
            <a:extLst>
              <a:ext uri="{FF2B5EF4-FFF2-40B4-BE49-F238E27FC236}">
                <a16:creationId xmlns:a16="http://schemas.microsoft.com/office/drawing/2014/main" id="{791CD1CE-4DAD-CD9D-07DA-2EB687E5D4AB}"/>
              </a:ext>
            </a:extLst>
          </p:cNvPr>
          <p:cNvSpPr>
            <a:spLocks noGrp="1" noRot="1" noChangeAspect="1" noChangeArrowheads="1" noTextEdit="1"/>
          </p:cNvSpPr>
          <p:nvPr>
            <p:ph type="sldImg"/>
          </p:nvPr>
        </p:nvSpPr>
        <p:spPr>
          <a:xfrm>
            <a:off x="0" y="328613"/>
            <a:ext cx="1588" cy="1587"/>
          </a:xfrm>
          <a:solidFill>
            <a:srgbClr val="FFFFFF"/>
          </a:solidFill>
          <a:ln/>
        </p:spPr>
      </p:sp>
      <p:sp>
        <p:nvSpPr>
          <p:cNvPr id="58372" name="Text Box 2">
            <a:extLst>
              <a:ext uri="{FF2B5EF4-FFF2-40B4-BE49-F238E27FC236}">
                <a16:creationId xmlns:a16="http://schemas.microsoft.com/office/drawing/2014/main" id="{65069574-26A0-E8E4-6451-F9534C138CBE}"/>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a:latin typeface="Times New Roman" panose="02020603050405020304" pitchFamily="18" charset="0"/>
                <a:cs typeface="DejaVu Sans" charset="0"/>
              </a:rPr>
              <a:t>A software mistake has allowed hundreds of domain names to be incorrectly listed, allowing the creation of addresses which are nearly identical to established Web sites. Because the software failed to disqualify addresses which include trailing dashes, third-party companies that register names were allowed to create addresses such as "www.abc-.com," "www.Boston-.com" and "www.microsoft-.com." </a:t>
            </a:r>
          </a:p>
          <a:p>
            <a:pPr eaLnBrk="1" hangingPunct="1">
              <a:spcBef>
                <a:spcPts val="450"/>
              </a:spcBef>
              <a:buClrTx/>
              <a:buFontTx/>
              <a:buNone/>
            </a:pPr>
            <a:r>
              <a:rPr lang="en-US" altLang="en-US">
                <a:latin typeface="Times New Roman" panose="02020603050405020304" pitchFamily="18" charset="0"/>
                <a:cs typeface="DejaVu Sans" charset="0"/>
              </a:rPr>
              <a:t>According to Network Solutions Inc., which lists the domain names submitted by registrars, 845 names have been improperly listed with hyphens. </a:t>
            </a:r>
          </a:p>
          <a:p>
            <a:pPr eaLnBrk="1" hangingPunct="1">
              <a:spcBef>
                <a:spcPts val="450"/>
              </a:spcBef>
              <a:buClrTx/>
              <a:buFontTx/>
              <a:buNone/>
            </a:pPr>
            <a:r>
              <a:rPr lang="en-US" altLang="en-US">
                <a:latin typeface="Times New Roman" panose="02020603050405020304" pitchFamily="18" charset="0"/>
                <a:cs typeface="DejaVu Sans" charset="0"/>
              </a:rPr>
              <a:t>Source:http://www.computerworld.com/news</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8306" name="Rectangle 14">
            <a:extLst>
              <a:ext uri="{FF2B5EF4-FFF2-40B4-BE49-F238E27FC236}">
                <a16:creationId xmlns:a16="http://schemas.microsoft.com/office/drawing/2014/main" id="{0E3F342D-9FAB-D7EB-9E2D-F00355664BF7}"/>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ED979D58-DA4C-40F4-A26A-CAC519FD7D09}" type="slidenum">
              <a:rPr lang="en-US" altLang="en-US">
                <a:solidFill>
                  <a:srgbClr val="000000"/>
                </a:solidFill>
              </a:rPr>
              <a:pPr eaLnBrk="1" hangingPunct="1"/>
              <a:t>46</a:t>
            </a:fld>
            <a:endParaRPr lang="en-US" altLang="en-US">
              <a:solidFill>
                <a:srgbClr val="000000"/>
              </a:solidFill>
            </a:endParaRPr>
          </a:p>
        </p:txBody>
      </p:sp>
      <p:sp>
        <p:nvSpPr>
          <p:cNvPr id="98307" name="Rectangle 1">
            <a:extLst>
              <a:ext uri="{FF2B5EF4-FFF2-40B4-BE49-F238E27FC236}">
                <a16:creationId xmlns:a16="http://schemas.microsoft.com/office/drawing/2014/main" id="{DB0C3262-081B-F622-5D9C-B26AC4B6A44C}"/>
              </a:ext>
            </a:extLst>
          </p:cNvPr>
          <p:cNvSpPr>
            <a:spLocks noGrp="1" noRot="1" noChangeAspect="1" noChangeArrowheads="1" noTextEdit="1"/>
          </p:cNvSpPr>
          <p:nvPr>
            <p:ph type="sldImg"/>
          </p:nvPr>
        </p:nvSpPr>
        <p:spPr>
          <a:xfrm>
            <a:off x="0" y="328613"/>
            <a:ext cx="1588" cy="1587"/>
          </a:xfrm>
          <a:solidFill>
            <a:srgbClr val="FFFFFF"/>
          </a:solidFill>
          <a:ln/>
        </p:spPr>
      </p:sp>
      <p:sp>
        <p:nvSpPr>
          <p:cNvPr id="98308" name="Rectangle 2">
            <a:extLst>
              <a:ext uri="{FF2B5EF4-FFF2-40B4-BE49-F238E27FC236}">
                <a16:creationId xmlns:a16="http://schemas.microsoft.com/office/drawing/2014/main" id="{1BE9F2F0-2FB8-5544-EBCC-19FCD5221A39}"/>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9330" name="Rectangle 14">
            <a:extLst>
              <a:ext uri="{FF2B5EF4-FFF2-40B4-BE49-F238E27FC236}">
                <a16:creationId xmlns:a16="http://schemas.microsoft.com/office/drawing/2014/main" id="{FC0FE802-E5A4-D432-F5E7-54C8F4AF4ABB}"/>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EE5CE22C-7645-4818-8E8B-670E0909A92D}" type="slidenum">
              <a:rPr lang="en-US" altLang="en-US">
                <a:solidFill>
                  <a:srgbClr val="000000"/>
                </a:solidFill>
              </a:rPr>
              <a:pPr eaLnBrk="1" hangingPunct="1"/>
              <a:t>47</a:t>
            </a:fld>
            <a:endParaRPr lang="en-US" altLang="en-US">
              <a:solidFill>
                <a:srgbClr val="000000"/>
              </a:solidFill>
            </a:endParaRPr>
          </a:p>
        </p:txBody>
      </p:sp>
      <p:sp>
        <p:nvSpPr>
          <p:cNvPr id="99331" name="Rectangle 1">
            <a:extLst>
              <a:ext uri="{FF2B5EF4-FFF2-40B4-BE49-F238E27FC236}">
                <a16:creationId xmlns:a16="http://schemas.microsoft.com/office/drawing/2014/main" id="{021C60D1-CB52-64A7-8CD6-AD6F56E5B98F}"/>
              </a:ext>
            </a:extLst>
          </p:cNvPr>
          <p:cNvSpPr>
            <a:spLocks noGrp="1" noRot="1" noChangeAspect="1" noChangeArrowheads="1" noTextEdit="1"/>
          </p:cNvSpPr>
          <p:nvPr>
            <p:ph type="sldImg"/>
          </p:nvPr>
        </p:nvSpPr>
        <p:spPr>
          <a:xfrm>
            <a:off x="0" y="328613"/>
            <a:ext cx="1588" cy="1587"/>
          </a:xfrm>
          <a:solidFill>
            <a:srgbClr val="FFFFFF"/>
          </a:solidFill>
          <a:ln/>
        </p:spPr>
      </p:sp>
      <p:sp>
        <p:nvSpPr>
          <p:cNvPr id="99332" name="Text Box 2">
            <a:extLst>
              <a:ext uri="{FF2B5EF4-FFF2-40B4-BE49-F238E27FC236}">
                <a16:creationId xmlns:a16="http://schemas.microsoft.com/office/drawing/2014/main" id="{D86EBEE7-6A75-A2A2-1A27-F206C0E20027}"/>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9394" name="Rectangle 14">
            <a:extLst>
              <a:ext uri="{FF2B5EF4-FFF2-40B4-BE49-F238E27FC236}">
                <a16:creationId xmlns:a16="http://schemas.microsoft.com/office/drawing/2014/main" id="{55AFE91F-D857-5D2B-6BA4-F989B6305BE1}"/>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E4262764-96CA-44E3-B991-00F995401DA2}" type="slidenum">
              <a:rPr lang="en-US" altLang="en-US">
                <a:solidFill>
                  <a:srgbClr val="000000"/>
                </a:solidFill>
              </a:rPr>
              <a:pPr eaLnBrk="1" hangingPunct="1"/>
              <a:t>9</a:t>
            </a:fld>
            <a:endParaRPr lang="en-US" altLang="en-US">
              <a:solidFill>
                <a:srgbClr val="000000"/>
              </a:solidFill>
            </a:endParaRPr>
          </a:p>
        </p:txBody>
      </p:sp>
      <p:sp>
        <p:nvSpPr>
          <p:cNvPr id="59395" name="Rectangle 1">
            <a:extLst>
              <a:ext uri="{FF2B5EF4-FFF2-40B4-BE49-F238E27FC236}">
                <a16:creationId xmlns:a16="http://schemas.microsoft.com/office/drawing/2014/main" id="{DD4FEDFE-C5B9-CDB0-1B4D-201537712A90}"/>
              </a:ext>
            </a:extLst>
          </p:cNvPr>
          <p:cNvSpPr>
            <a:spLocks noGrp="1" noRot="1" noChangeAspect="1" noChangeArrowheads="1" noTextEdit="1"/>
          </p:cNvSpPr>
          <p:nvPr>
            <p:ph type="sldImg"/>
          </p:nvPr>
        </p:nvSpPr>
        <p:spPr>
          <a:xfrm>
            <a:off x="0" y="328613"/>
            <a:ext cx="1588" cy="1587"/>
          </a:xfrm>
          <a:solidFill>
            <a:srgbClr val="FFFFFF"/>
          </a:solidFill>
          <a:ln/>
        </p:spPr>
      </p:sp>
      <p:sp>
        <p:nvSpPr>
          <p:cNvPr id="59396" name="Text Box 2">
            <a:extLst>
              <a:ext uri="{FF2B5EF4-FFF2-40B4-BE49-F238E27FC236}">
                <a16:creationId xmlns:a16="http://schemas.microsoft.com/office/drawing/2014/main" id="{724DCB01-949D-0464-89BA-5E2C132719DB}"/>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0418" name="Rectangle 14">
            <a:extLst>
              <a:ext uri="{FF2B5EF4-FFF2-40B4-BE49-F238E27FC236}">
                <a16:creationId xmlns:a16="http://schemas.microsoft.com/office/drawing/2014/main" id="{682966B2-7182-1178-B0E7-154841712CFB}"/>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554D2493-FB5E-4B74-AD9D-D9AD7D0D5F6C}" type="slidenum">
              <a:rPr lang="en-US" altLang="en-US">
                <a:solidFill>
                  <a:srgbClr val="000000"/>
                </a:solidFill>
              </a:rPr>
              <a:pPr eaLnBrk="1" hangingPunct="1"/>
              <a:t>10</a:t>
            </a:fld>
            <a:endParaRPr lang="en-US" altLang="en-US">
              <a:solidFill>
                <a:srgbClr val="000000"/>
              </a:solidFill>
            </a:endParaRPr>
          </a:p>
        </p:txBody>
      </p:sp>
      <p:sp>
        <p:nvSpPr>
          <p:cNvPr id="60419" name="Rectangle 1">
            <a:extLst>
              <a:ext uri="{FF2B5EF4-FFF2-40B4-BE49-F238E27FC236}">
                <a16:creationId xmlns:a16="http://schemas.microsoft.com/office/drawing/2014/main" id="{8989D9E9-8A20-E5F6-B3F0-ED5C1653ED45}"/>
              </a:ext>
            </a:extLst>
          </p:cNvPr>
          <p:cNvSpPr>
            <a:spLocks noGrp="1" noRot="1" noChangeAspect="1" noChangeArrowheads="1" noTextEdit="1"/>
          </p:cNvSpPr>
          <p:nvPr>
            <p:ph type="sldImg"/>
          </p:nvPr>
        </p:nvSpPr>
        <p:spPr>
          <a:xfrm>
            <a:off x="0" y="328613"/>
            <a:ext cx="1588" cy="1587"/>
          </a:xfrm>
          <a:solidFill>
            <a:srgbClr val="FFFFFF"/>
          </a:solidFill>
          <a:ln/>
        </p:spPr>
      </p:sp>
      <p:sp>
        <p:nvSpPr>
          <p:cNvPr id="60420" name="Text Box 2">
            <a:extLst>
              <a:ext uri="{FF2B5EF4-FFF2-40B4-BE49-F238E27FC236}">
                <a16:creationId xmlns:a16="http://schemas.microsoft.com/office/drawing/2014/main" id="{A9CAC442-7706-3B37-123F-302EA6561120}"/>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en-US">
              <a:latin typeface="Times New Roman" panose="02020603050405020304" pitchFamily="18" charset="0"/>
              <a:cs typeface="DejaVu Sans"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42" name="Rectangle 14">
            <a:extLst>
              <a:ext uri="{FF2B5EF4-FFF2-40B4-BE49-F238E27FC236}">
                <a16:creationId xmlns:a16="http://schemas.microsoft.com/office/drawing/2014/main" id="{2907C9BC-2EF3-5A76-C5E3-1E33E4093C0A}"/>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89F7FD5D-0D84-4671-8829-F0876BC5707A}" type="slidenum">
              <a:rPr lang="en-US" altLang="en-US">
                <a:solidFill>
                  <a:srgbClr val="000000"/>
                </a:solidFill>
              </a:rPr>
              <a:pPr eaLnBrk="1" hangingPunct="1"/>
              <a:t>11</a:t>
            </a:fld>
            <a:endParaRPr lang="en-US" altLang="en-US">
              <a:solidFill>
                <a:srgbClr val="000000"/>
              </a:solidFill>
            </a:endParaRPr>
          </a:p>
        </p:txBody>
      </p:sp>
      <p:sp>
        <p:nvSpPr>
          <p:cNvPr id="61443" name="Rectangle 1">
            <a:extLst>
              <a:ext uri="{FF2B5EF4-FFF2-40B4-BE49-F238E27FC236}">
                <a16:creationId xmlns:a16="http://schemas.microsoft.com/office/drawing/2014/main" id="{23478A8D-D4E9-BC49-0F0B-9F705C48F8DD}"/>
              </a:ext>
            </a:extLst>
          </p:cNvPr>
          <p:cNvSpPr>
            <a:spLocks noGrp="1" noRot="1" noChangeAspect="1" noChangeArrowheads="1" noTextEdit="1"/>
          </p:cNvSpPr>
          <p:nvPr>
            <p:ph type="sldImg"/>
          </p:nvPr>
        </p:nvSpPr>
        <p:spPr>
          <a:xfrm>
            <a:off x="0" y="328613"/>
            <a:ext cx="1588" cy="1587"/>
          </a:xfrm>
          <a:solidFill>
            <a:srgbClr val="FFFFFF"/>
          </a:solidFill>
          <a:ln/>
        </p:spPr>
      </p:sp>
      <p:sp>
        <p:nvSpPr>
          <p:cNvPr id="61444" name="Text Box 2">
            <a:extLst>
              <a:ext uri="{FF2B5EF4-FFF2-40B4-BE49-F238E27FC236}">
                <a16:creationId xmlns:a16="http://schemas.microsoft.com/office/drawing/2014/main" id="{B9130861-600E-220C-77FE-8133D7C97B75}"/>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1" eaLnBrk="1" hangingPunct="1">
              <a:spcBef>
                <a:spcPts val="450"/>
              </a:spcBef>
              <a:buClrTx/>
              <a:buFontTx/>
              <a:buNone/>
            </a:pPr>
            <a:r>
              <a:rPr lang="en-US" altLang="en-US">
                <a:latin typeface="Times New Roman" panose="02020603050405020304" pitchFamily="18" charset="0"/>
                <a:cs typeface="DejaVu Sans" charset="0"/>
              </a:rPr>
              <a:t>Q: What’s the difference between Software Testing and QA?</a:t>
            </a:r>
          </a:p>
          <a:p>
            <a:pPr lvl="1" eaLnBrk="1" hangingPunct="1">
              <a:spcBef>
                <a:spcPts val="450"/>
              </a:spcBef>
              <a:buClrTx/>
              <a:buFontTx/>
              <a:buNone/>
            </a:pPr>
            <a:r>
              <a:rPr lang="en-US" altLang="en-US">
                <a:latin typeface="Times New Roman" panose="02020603050405020304" pitchFamily="18" charset="0"/>
                <a:cs typeface="DejaVu Sans" charset="0"/>
              </a:rPr>
              <a:t> </a:t>
            </a:r>
          </a:p>
          <a:p>
            <a:pPr lvl="1" eaLnBrk="1" hangingPunct="1">
              <a:spcBef>
                <a:spcPts val="450"/>
              </a:spcBef>
              <a:buClrTx/>
              <a:buFontTx/>
              <a:buNone/>
            </a:pPr>
            <a:r>
              <a:rPr lang="en-US" altLang="en-US">
                <a:latin typeface="Times New Roman" panose="02020603050405020304" pitchFamily="18" charset="0"/>
                <a:cs typeface="DejaVu Sans" charset="0"/>
              </a:rPr>
              <a:t>A: Software Testing is a task intended to detect defects in software by contrasting a computer program’s expected results with its actual results for a given set of inputs.  By contrast, QA is the implementation of policies and procedures intended to prevent defects from occurring in the first place.</a:t>
            </a:r>
          </a:p>
          <a:p>
            <a:pPr lvl="1" eaLnBrk="1" hangingPunct="1">
              <a:spcBef>
                <a:spcPts val="450"/>
              </a:spcBef>
              <a:buClrTx/>
              <a:buFontTx/>
              <a:buNone/>
            </a:pPr>
            <a:endParaRPr lang="en-US" altLang="en-US">
              <a:latin typeface="Times New Roman" panose="02020603050405020304" pitchFamily="18" charset="0"/>
              <a:cs typeface="DejaVu Sans" charset="0"/>
            </a:endParaRPr>
          </a:p>
          <a:p>
            <a:pPr lvl="1" eaLnBrk="1" hangingPunct="1">
              <a:spcBef>
                <a:spcPts val="450"/>
              </a:spcBef>
              <a:buClrTx/>
              <a:buFontTx/>
              <a:buNone/>
            </a:pPr>
            <a:r>
              <a:rPr lang="en-US" altLang="en-US">
                <a:latin typeface="Times New Roman" panose="02020603050405020304" pitchFamily="18" charset="0"/>
                <a:cs typeface="DejaVu Sans" charset="0"/>
              </a:rPr>
              <a:t>Q: What’s QC?</a:t>
            </a:r>
          </a:p>
          <a:p>
            <a:pPr lvl="1" eaLnBrk="1" hangingPunct="1">
              <a:spcBef>
                <a:spcPts val="450"/>
              </a:spcBef>
              <a:buClrTx/>
              <a:buFontTx/>
              <a:buNone/>
            </a:pPr>
            <a:r>
              <a:rPr lang="en-US" altLang="en-US">
                <a:latin typeface="Times New Roman" panose="02020603050405020304" pitchFamily="18" charset="0"/>
                <a:cs typeface="DejaVu Sans" charset="0"/>
              </a:rPr>
              <a:t> </a:t>
            </a:r>
          </a:p>
          <a:p>
            <a:pPr lvl="1" eaLnBrk="1" hangingPunct="1">
              <a:spcBef>
                <a:spcPts val="450"/>
              </a:spcBef>
              <a:buClrTx/>
              <a:buFontTx/>
              <a:buNone/>
            </a:pPr>
            <a:r>
              <a:rPr lang="en-US" altLang="en-US">
                <a:latin typeface="Times New Roman" panose="02020603050405020304" pitchFamily="18" charset="0"/>
                <a:cs typeface="DejaVu Sans" charset="0"/>
              </a:rPr>
              <a:t>A: QC stands for Quality Control, and like Quality Assurance, it applies to various industries.  When applied to computers, it’s a synonym for software testing and is focused on detecting defects.</a:t>
            </a:r>
          </a:p>
          <a:p>
            <a:pPr lvl="1" eaLnBrk="1" hangingPunct="1">
              <a:spcBef>
                <a:spcPts val="450"/>
              </a:spcBef>
              <a:buClrTx/>
              <a:buFontTx/>
              <a:buNone/>
            </a:pPr>
            <a:endParaRPr lang="en-US" altLang="en-US">
              <a:latin typeface="Times New Roman" panose="02020603050405020304" pitchFamily="18" charset="0"/>
              <a:cs typeface="DejaVu Sans" charset="0"/>
            </a:endParaRPr>
          </a:p>
          <a:p>
            <a:pPr lvl="1" eaLnBrk="1" hangingPunct="1">
              <a:spcBef>
                <a:spcPts val="450"/>
              </a:spcBef>
              <a:buClrTx/>
              <a:buFontTx/>
              <a:buNone/>
            </a:pPr>
            <a:r>
              <a:rPr lang="en-US" altLang="en-US">
                <a:latin typeface="Times New Roman" panose="02020603050405020304" pitchFamily="18" charset="0"/>
                <a:cs typeface="DejaVu Sans" charset="0"/>
              </a:rPr>
              <a:t>Source:</a:t>
            </a:r>
            <a:r>
              <a:rPr lang="en-GB" altLang="en-US">
                <a:latin typeface="Times New Roman" panose="02020603050405020304" pitchFamily="18" charset="0"/>
                <a:cs typeface="DejaVu Sans" charset="0"/>
              </a:rPr>
              <a:t>http://www.testassured.com/docs/The%20QandA.htm</a:t>
            </a:r>
          </a:p>
          <a:p>
            <a:pPr lvl="1" eaLnBrk="1" hangingPunct="1">
              <a:spcBef>
                <a:spcPts val="450"/>
              </a:spcBef>
              <a:buClrTx/>
              <a:buFontTx/>
              <a:buNone/>
            </a:pPr>
            <a:endParaRPr lang="en-GB" altLang="en-US">
              <a:latin typeface="Times New Roman" panose="02020603050405020304" pitchFamily="18" charset="0"/>
              <a:cs typeface="DejaVu Sans" charset="0"/>
            </a:endParaRPr>
          </a:p>
          <a:p>
            <a:pPr lvl="1" eaLnBrk="1" hangingPunct="1">
              <a:spcBef>
                <a:spcPts val="450"/>
              </a:spcBef>
              <a:buClrTx/>
              <a:buFontTx/>
              <a:buNone/>
            </a:pPr>
            <a:r>
              <a:rPr lang="en-GB" altLang="en-US">
                <a:latin typeface="Times New Roman" panose="02020603050405020304" pitchFamily="18" charset="0"/>
                <a:cs typeface="DejaVu Sans" charset="0"/>
              </a:rPr>
              <a:t>Dimensions of Quality</a:t>
            </a:r>
          </a:p>
          <a:p>
            <a:pPr eaLnBrk="1" hangingPunct="1">
              <a:spcBef>
                <a:spcPts val="450"/>
              </a:spcBef>
              <a:buClrTx/>
              <a:buFontTx/>
              <a:buNone/>
            </a:pPr>
            <a:r>
              <a:rPr lang="en-GB" altLang="en-US">
                <a:latin typeface="Times New Roman" panose="02020603050405020304" pitchFamily="18" charset="0"/>
                <a:cs typeface="DejaVu Sans" charset="0"/>
              </a:rPr>
              <a:t>Correctness</a:t>
            </a:r>
          </a:p>
          <a:p>
            <a:pPr eaLnBrk="1" hangingPunct="1">
              <a:spcBef>
                <a:spcPts val="450"/>
              </a:spcBef>
              <a:buClrTx/>
              <a:buFontTx/>
              <a:buNone/>
            </a:pPr>
            <a:r>
              <a:rPr lang="en-GB" altLang="en-US">
                <a:latin typeface="Times New Roman" panose="02020603050405020304" pitchFamily="18" charset="0"/>
                <a:cs typeface="DejaVu Sans" charset="0"/>
              </a:rPr>
              <a:t>Reliability</a:t>
            </a:r>
          </a:p>
          <a:p>
            <a:pPr eaLnBrk="1" hangingPunct="1">
              <a:spcBef>
                <a:spcPts val="450"/>
              </a:spcBef>
              <a:buClrTx/>
              <a:buFontTx/>
              <a:buNone/>
            </a:pPr>
            <a:r>
              <a:rPr lang="en-GB" altLang="en-US">
                <a:latin typeface="Times New Roman" panose="02020603050405020304" pitchFamily="18" charset="0"/>
                <a:cs typeface="DejaVu Sans" charset="0"/>
              </a:rPr>
              <a:t>Usability</a:t>
            </a:r>
          </a:p>
          <a:p>
            <a:pPr eaLnBrk="1" hangingPunct="1">
              <a:spcBef>
                <a:spcPts val="450"/>
              </a:spcBef>
              <a:buClrTx/>
              <a:buFontTx/>
              <a:buNone/>
            </a:pPr>
            <a:r>
              <a:rPr lang="en-GB" altLang="en-US">
                <a:latin typeface="Times New Roman" panose="02020603050405020304" pitchFamily="18" charset="0"/>
                <a:cs typeface="DejaVu Sans" charset="0"/>
              </a:rPr>
              <a:t>Maintainability</a:t>
            </a:r>
          </a:p>
          <a:p>
            <a:pPr eaLnBrk="1" hangingPunct="1">
              <a:spcBef>
                <a:spcPts val="450"/>
              </a:spcBef>
              <a:buClrTx/>
              <a:buFontTx/>
              <a:buNone/>
            </a:pPr>
            <a:r>
              <a:rPr lang="en-GB" altLang="en-US">
                <a:latin typeface="Times New Roman" panose="02020603050405020304" pitchFamily="18" charset="0"/>
                <a:cs typeface="DejaVu Sans" charset="0"/>
              </a:rPr>
              <a:t>Reusability</a:t>
            </a:r>
          </a:p>
          <a:p>
            <a:pPr eaLnBrk="1" hangingPunct="1">
              <a:spcBef>
                <a:spcPts val="450"/>
              </a:spcBef>
              <a:buClrTx/>
              <a:buFontTx/>
              <a:buNone/>
            </a:pPr>
            <a:r>
              <a:rPr lang="en-GB" altLang="en-US">
                <a:latin typeface="Times New Roman" panose="02020603050405020304" pitchFamily="18" charset="0"/>
                <a:cs typeface="DejaVu Sans" charset="0"/>
              </a:rPr>
              <a:t>Testability etc.</a:t>
            </a:r>
          </a:p>
          <a:p>
            <a:pPr eaLnBrk="1" hangingPunct="1">
              <a:lnSpc>
                <a:spcPct val="93000"/>
              </a:lnSpc>
              <a:spcBef>
                <a:spcPts val="350"/>
              </a:spcBef>
              <a:buClrTx/>
              <a:buSzPct val="75000"/>
              <a:buFontTx/>
              <a:buNone/>
            </a:pPr>
            <a:endParaRPr lang="en-GB" altLang="en-US">
              <a:latin typeface="Times New Roman" panose="02020603050405020304" pitchFamily="18" charset="0"/>
              <a:cs typeface="DejaVu Sans"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2466" name="Rectangle 14">
            <a:extLst>
              <a:ext uri="{FF2B5EF4-FFF2-40B4-BE49-F238E27FC236}">
                <a16:creationId xmlns:a16="http://schemas.microsoft.com/office/drawing/2014/main" id="{641E1B6D-FE8D-2620-B49F-6C95A7A575FA}"/>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90EBB5BA-D94B-4BBE-8C21-615670B86789}" type="slidenum">
              <a:rPr lang="en-US" altLang="en-US">
                <a:solidFill>
                  <a:srgbClr val="000000"/>
                </a:solidFill>
              </a:rPr>
              <a:pPr eaLnBrk="1" hangingPunct="1"/>
              <a:t>12</a:t>
            </a:fld>
            <a:endParaRPr lang="en-US" altLang="en-US">
              <a:solidFill>
                <a:srgbClr val="000000"/>
              </a:solidFill>
            </a:endParaRPr>
          </a:p>
        </p:txBody>
      </p:sp>
      <p:sp>
        <p:nvSpPr>
          <p:cNvPr id="62467" name="Rectangle 1">
            <a:extLst>
              <a:ext uri="{FF2B5EF4-FFF2-40B4-BE49-F238E27FC236}">
                <a16:creationId xmlns:a16="http://schemas.microsoft.com/office/drawing/2014/main" id="{4BC692A7-288E-5BC5-726A-4159E1A32E73}"/>
              </a:ext>
            </a:extLst>
          </p:cNvPr>
          <p:cNvSpPr>
            <a:spLocks noGrp="1" noRot="1" noChangeAspect="1" noChangeArrowheads="1" noTextEdit="1"/>
          </p:cNvSpPr>
          <p:nvPr>
            <p:ph type="sldImg"/>
          </p:nvPr>
        </p:nvSpPr>
        <p:spPr>
          <a:xfrm>
            <a:off x="0" y="328613"/>
            <a:ext cx="1588" cy="1587"/>
          </a:xfrm>
          <a:solidFill>
            <a:srgbClr val="FFFFFF"/>
          </a:solidFill>
          <a:ln/>
        </p:spPr>
      </p:sp>
      <p:sp>
        <p:nvSpPr>
          <p:cNvPr id="62468" name="Text Box 2">
            <a:extLst>
              <a:ext uri="{FF2B5EF4-FFF2-40B4-BE49-F238E27FC236}">
                <a16:creationId xmlns:a16="http://schemas.microsoft.com/office/drawing/2014/main" id="{E5A081D0-00F6-FDB4-EC44-8A43DC075655}"/>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a:latin typeface="Times New Roman" panose="02020603050405020304" pitchFamily="18" charset="0"/>
                <a:cs typeface="DejaVu Sans" charset="0"/>
              </a:rPr>
              <a:t>Quality Assurance: </a:t>
            </a:r>
            <a:r>
              <a:rPr lang="en-GB" altLang="en-US">
                <a:latin typeface="Times New Roman" panose="02020603050405020304" pitchFamily="18" charset="0"/>
                <a:cs typeface="DejaVu Sans" charset="0"/>
              </a:rPr>
              <a:t>It is a planned and systematic pattern of all actions necessary to provide adequate confidence that an item or product conforms to established technical requirements.</a:t>
            </a:r>
          </a:p>
          <a:p>
            <a:pPr eaLnBrk="1" hangingPunct="1">
              <a:spcBef>
                <a:spcPts val="450"/>
              </a:spcBef>
              <a:buClrTx/>
              <a:buFontTx/>
              <a:buNone/>
            </a:pPr>
            <a:r>
              <a:rPr lang="en-GB" altLang="en-US">
                <a:latin typeface="Times New Roman" panose="02020603050405020304" pitchFamily="18" charset="0"/>
                <a:cs typeface="DejaVu Sans" charset="0"/>
              </a:rPr>
              <a:t>Quality control: It is the process by which product quality is compared with applicable standard.</a:t>
            </a:r>
          </a:p>
          <a:p>
            <a:pPr eaLnBrk="1" hangingPunct="1">
              <a:spcBef>
                <a:spcPts val="450"/>
              </a:spcBef>
              <a:buClrTx/>
              <a:buFontTx/>
              <a:buNone/>
            </a:pPr>
            <a:endParaRPr lang="en-GB" altLang="en-US">
              <a:latin typeface="Times New Roman" panose="02020603050405020304" pitchFamily="18" charset="0"/>
              <a:cs typeface="DejaVu Sans" charset="0"/>
            </a:endParaRPr>
          </a:p>
          <a:p>
            <a:pPr eaLnBrk="1" hangingPunct="1">
              <a:spcBef>
                <a:spcPts val="450"/>
              </a:spcBef>
              <a:buClrTx/>
              <a:buFontTx/>
              <a:buNone/>
            </a:pPr>
            <a:r>
              <a:rPr lang="en-US" altLang="en-US">
                <a:latin typeface="Times New Roman" panose="02020603050405020304" pitchFamily="18" charset="0"/>
                <a:cs typeface="DejaVu Sans" charset="0"/>
              </a:rPr>
              <a:t>Testing and QA are two different endeavors, but one is not better than the other, and they shouldn’t compete with one another.  In fact, testing plays a crucial role within traditional QA.  Theoretically, one might think that a successful QA campaign would </a:t>
            </a:r>
            <a:r>
              <a:rPr lang="en-US" altLang="en-US" b="1">
                <a:latin typeface="Times New Roman" panose="02020603050405020304" pitchFamily="18" charset="0"/>
                <a:cs typeface="DejaVu Sans" charset="0"/>
              </a:rPr>
              <a:t>not</a:t>
            </a:r>
            <a:r>
              <a:rPr lang="en-US" altLang="en-US">
                <a:latin typeface="Times New Roman" panose="02020603050405020304" pitchFamily="18" charset="0"/>
                <a:cs typeface="DejaVu Sans" charset="0"/>
              </a:rPr>
              <a:t> include testing, because since the goal of QA is to prevent defects from occurring, there would be no need to detect them.  This is incorrect.  Testing serves an important self-correcting function to QA process.  When a tester in a “high-process” organization finds a bug in an application it proves two things: a) that there is a problem with the product and it has to be reworked, and b) there is a problem with the process and </a:t>
            </a:r>
            <a:r>
              <a:rPr lang="en-US" altLang="en-US" i="1">
                <a:latin typeface="Times New Roman" panose="02020603050405020304" pitchFamily="18" charset="0"/>
                <a:cs typeface="DejaVu Sans" charset="0"/>
              </a:rPr>
              <a:t>it</a:t>
            </a:r>
            <a:r>
              <a:rPr lang="en-US" altLang="en-US">
                <a:latin typeface="Times New Roman" panose="02020603050405020304" pitchFamily="18" charset="0"/>
                <a:cs typeface="DejaVu Sans" charset="0"/>
              </a:rPr>
              <a:t> has to be reworked. </a:t>
            </a:r>
          </a:p>
          <a:p>
            <a:pPr eaLnBrk="1" hangingPunct="1">
              <a:spcBef>
                <a:spcPts val="450"/>
              </a:spcBef>
              <a:buClrTx/>
              <a:buFontTx/>
              <a:buNone/>
            </a:pPr>
            <a:endParaRPr lang="en-US" altLang="en-US">
              <a:latin typeface="Times New Roman" panose="02020603050405020304" pitchFamily="18" charset="0"/>
              <a:cs typeface="DejaVu Sans" charset="0"/>
            </a:endParaRPr>
          </a:p>
          <a:p>
            <a:pPr eaLnBrk="1" hangingPunct="1">
              <a:spcBef>
                <a:spcPts val="450"/>
              </a:spcBef>
              <a:buClrTx/>
              <a:buFontTx/>
              <a:buNone/>
            </a:pPr>
            <a:r>
              <a:rPr lang="en-US" altLang="en-US">
                <a:latin typeface="Times New Roman" panose="02020603050405020304" pitchFamily="18" charset="0"/>
                <a:cs typeface="DejaVu Sans" charset="0"/>
              </a:rPr>
              <a:t>Source:</a:t>
            </a:r>
            <a:r>
              <a:rPr lang="en-GB" altLang="en-US">
                <a:latin typeface="Times New Roman" panose="02020603050405020304" pitchFamily="18" charset="0"/>
                <a:cs typeface="DejaVu Sans" charset="0"/>
              </a:rPr>
              <a:t>http://www.testassured.com/</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3490" name="Rectangle 14">
            <a:extLst>
              <a:ext uri="{FF2B5EF4-FFF2-40B4-BE49-F238E27FC236}">
                <a16:creationId xmlns:a16="http://schemas.microsoft.com/office/drawing/2014/main" id="{15F184F6-A4F6-CE55-0297-9A65E5F8F63C}"/>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fld id="{0AECFF5C-DF2C-43DD-891E-5FF9D0145113}" type="slidenum">
              <a:rPr lang="en-US" altLang="en-US">
                <a:solidFill>
                  <a:srgbClr val="000000"/>
                </a:solidFill>
              </a:rPr>
              <a:pPr eaLnBrk="1" hangingPunct="1"/>
              <a:t>13</a:t>
            </a:fld>
            <a:endParaRPr lang="en-US" altLang="en-US">
              <a:solidFill>
                <a:srgbClr val="000000"/>
              </a:solidFill>
            </a:endParaRPr>
          </a:p>
        </p:txBody>
      </p:sp>
      <p:sp>
        <p:nvSpPr>
          <p:cNvPr id="63491" name="Rectangle 1">
            <a:extLst>
              <a:ext uri="{FF2B5EF4-FFF2-40B4-BE49-F238E27FC236}">
                <a16:creationId xmlns:a16="http://schemas.microsoft.com/office/drawing/2014/main" id="{F34DD81A-95D2-5419-0646-AC57906DF972}"/>
              </a:ext>
            </a:extLst>
          </p:cNvPr>
          <p:cNvSpPr>
            <a:spLocks noGrp="1" noRot="1" noChangeAspect="1" noChangeArrowheads="1" noTextEdit="1"/>
          </p:cNvSpPr>
          <p:nvPr>
            <p:ph type="sldImg"/>
          </p:nvPr>
        </p:nvSpPr>
        <p:spPr>
          <a:xfrm>
            <a:off x="0" y="328613"/>
            <a:ext cx="1588" cy="1587"/>
          </a:xfrm>
          <a:solidFill>
            <a:srgbClr val="FFFFFF"/>
          </a:solidFill>
          <a:ln/>
        </p:spPr>
      </p:sp>
      <p:sp>
        <p:nvSpPr>
          <p:cNvPr id="63492" name="Text Box 2">
            <a:extLst>
              <a:ext uri="{FF2B5EF4-FFF2-40B4-BE49-F238E27FC236}">
                <a16:creationId xmlns:a16="http://schemas.microsoft.com/office/drawing/2014/main" id="{A259AB48-1633-E03A-6056-92429A9FB879}"/>
              </a:ext>
            </a:extLst>
          </p:cNvPr>
          <p:cNvSpPr>
            <a:spLocks noGrp="1" noChangeArrowheads="1"/>
          </p:cNvSpPr>
          <p:nvPr>
            <p:ph type="body" idx="1"/>
          </p:nvPr>
        </p:nvSpPr>
        <p:spPr>
          <a:xfrm>
            <a:off x="496888" y="4676775"/>
            <a:ext cx="5780087" cy="43989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spcBef>
                <a:spcPts val="450"/>
              </a:spcBef>
              <a:buClrTx/>
              <a:buFontTx/>
              <a:buNone/>
            </a:pPr>
            <a:r>
              <a:rPr lang="en-US" altLang="en-US">
                <a:latin typeface="Times New Roman" panose="02020603050405020304" pitchFamily="18" charset="0"/>
                <a:cs typeface="DejaVu Sans" charset="0"/>
              </a:rPr>
              <a:t>Testing for its own sake is worthless.  You can test an application all you want, and you can report millions of bugs, but if no one is fixing those bugs, you aren’t providing any value by testing.  Instead, you are just heaping on evidence that the software is deficient.  Testing, </a:t>
            </a:r>
            <a:r>
              <a:rPr lang="en-US" altLang="en-US" i="1">
                <a:latin typeface="Times New Roman" panose="02020603050405020304" pitchFamily="18" charset="0"/>
                <a:cs typeface="DejaVu Sans" charset="0"/>
              </a:rPr>
              <a:t>on its own</a:t>
            </a:r>
            <a:r>
              <a:rPr lang="en-US" altLang="en-US">
                <a:latin typeface="Times New Roman" panose="02020603050405020304" pitchFamily="18" charset="0"/>
                <a:cs typeface="DejaVu Sans" charset="0"/>
              </a:rPr>
              <a:t> won’t affect the quality of the product.  However as part of a process that also includes bug fixes and bug-fix verification, testing can (and often does) improve quality; and the degree to which we make this process effective determines what assurances we can make. </a:t>
            </a:r>
          </a:p>
        </p:txBody>
      </p:sp>
    </p:spTree>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15444"/>
          </a:xfrm>
          <a:prstGeom prst="rect">
            <a:avLst/>
          </a:prstGeom>
          <a:noFill/>
        </p:spPr>
        <p:txBody>
          <a:bodyPr wrap="square" rtlCol="0">
            <a:spAutoFit/>
          </a:bodyPr>
          <a:lstStyle/>
          <a:p>
            <a:pPr algn="l"/>
            <a:r>
              <a:rPr lang="en-US" sz="800" dirty="0">
                <a:solidFill>
                  <a:schemeClr val="bg2"/>
                </a:solidFill>
                <a:latin typeface="Montserrat" panose="00000500000000000000" pitchFamily="2" charset="0"/>
              </a:rPr>
              <a:t>CT024-3-3 Distributed Computer Systems</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Testing</a:t>
            </a: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a:extLst>
              <a:ext uri="{FF2B5EF4-FFF2-40B4-BE49-F238E27FC236}">
                <a16:creationId xmlns:a16="http://schemas.microsoft.com/office/drawing/2014/main" id="{E5A64D6D-4F7B-C4E6-3DF0-51112DC6C859}"/>
              </a:ext>
            </a:extLst>
          </p:cNvPr>
          <p:cNvSpPr txBox="1">
            <a:spLocks/>
          </p:cNvSpPr>
          <p:nvPr/>
        </p:nvSpPr>
        <p:spPr bwMode="auto">
          <a:xfrm>
            <a:off x="1436914" y="4295328"/>
            <a:ext cx="8810172" cy="71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r>
              <a:rPr lang="en-MY" dirty="0">
                <a:latin typeface="Montserrat"/>
              </a:rPr>
              <a:t>Testing</a:t>
            </a:r>
            <a:endParaRPr lang="en-MY" dirty="0"/>
          </a:p>
        </p:txBody>
      </p:sp>
      <p:sp>
        <p:nvSpPr>
          <p:cNvPr id="6" name="Content Placeholder 5">
            <a:extLst>
              <a:ext uri="{FF2B5EF4-FFF2-40B4-BE49-F238E27FC236}">
                <a16:creationId xmlns:a16="http://schemas.microsoft.com/office/drawing/2014/main" id="{DA48EE8B-4479-DBB2-A043-0D0A551A3F92}"/>
              </a:ext>
            </a:extLst>
          </p:cNvPr>
          <p:cNvSpPr>
            <a:spLocks noGrp="1"/>
          </p:cNvSpPr>
          <p:nvPr>
            <p:ph idx="1"/>
          </p:nvPr>
        </p:nvSpPr>
        <p:spPr>
          <a:xfrm>
            <a:off x="1068588" y="1429092"/>
            <a:ext cx="10724242" cy="711199"/>
          </a:xfrm>
        </p:spPr>
        <p:txBody>
          <a:bodyPr/>
          <a:lstStyle/>
          <a:p>
            <a:pPr marL="0" indent="0">
              <a:buNone/>
            </a:pPr>
            <a:r>
              <a:rPr lang="en-US" sz="6600" kern="0" dirty="0"/>
              <a:t>Distributed Computer   Systems</a:t>
            </a:r>
          </a:p>
          <a:p>
            <a:pPr marL="0" indent="0">
              <a:buNone/>
            </a:pPr>
            <a:r>
              <a:rPr lang="en-US" sz="2800" kern="0" dirty="0"/>
              <a:t>    CT024-3-3-DCOMS and VE </a:t>
            </a:r>
          </a:p>
          <a:p>
            <a:pPr marL="0" indent="0">
              <a:buNone/>
            </a:pPr>
            <a:r>
              <a:rPr lang="en-US" dirty="0"/>
              <a:t>     </a:t>
            </a:r>
          </a:p>
        </p:txBody>
      </p:sp>
    </p:spTree>
    <p:extLst>
      <p:ext uri="{BB962C8B-B14F-4D97-AF65-F5344CB8AC3E}">
        <p14:creationId xmlns:p14="http://schemas.microsoft.com/office/powerpoint/2010/main" val="21084198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5A0E559D-0015-D059-6631-B80C10FEFDD4}"/>
              </a:ext>
            </a:extLst>
          </p:cNvPr>
          <p:cNvSpPr txBox="1">
            <a:spLocks/>
          </p:cNvSpPr>
          <p:nvPr/>
        </p:nvSpPr>
        <p:spPr bwMode="auto">
          <a:xfrm>
            <a:off x="1524001" y="300037"/>
            <a:ext cx="8048625" cy="1087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dirty="0">
                <a:solidFill>
                  <a:srgbClr val="000000"/>
                </a:solidFill>
                <a:latin typeface="Calibri" panose="020F0502020204030204" pitchFamily="34" charset="0"/>
                <a:cs typeface="Calibri" panose="020F0502020204030204" pitchFamily="34" charset="0"/>
              </a:rPr>
              <a:t>Role of Testing in Software Development, Maintenance &amp; Operations </a:t>
            </a:r>
            <a:r>
              <a:rPr lang="en-US" altLang="en-US" sz="2000" b="1" dirty="0">
                <a:solidFill>
                  <a:srgbClr val="000000"/>
                </a:solidFill>
                <a:latin typeface="Calibri" panose="020F0502020204030204" pitchFamily="34" charset="0"/>
                <a:cs typeface="Calibri" panose="020F0502020204030204" pitchFamily="34" charset="0"/>
              </a:rPr>
              <a:t>(CONTD.)</a:t>
            </a:r>
          </a:p>
        </p:txBody>
      </p:sp>
      <p:sp>
        <p:nvSpPr>
          <p:cNvPr id="4" name="TextBox 3">
            <a:extLst>
              <a:ext uri="{FF2B5EF4-FFF2-40B4-BE49-F238E27FC236}">
                <a16:creationId xmlns:a16="http://schemas.microsoft.com/office/drawing/2014/main" id="{ABF8E0FA-7E8B-6335-617E-F2D28221F95E}"/>
              </a:ext>
            </a:extLst>
          </p:cNvPr>
          <p:cNvSpPr txBox="1"/>
          <p:nvPr/>
        </p:nvSpPr>
        <p:spPr>
          <a:xfrm>
            <a:off x="1993900" y="1530351"/>
            <a:ext cx="8191500" cy="3940175"/>
          </a:xfrm>
          <a:prstGeom prst="rect">
            <a:avLst/>
          </a:prstGeom>
          <a:noFill/>
        </p:spPr>
        <p:txBody>
          <a:bodyPr lIns="0" tIns="0" rIns="0" bIns="0">
            <a:spAutoFit/>
          </a:bodyPr>
          <a:lstStyle/>
          <a:p>
            <a:pPr>
              <a:spcBef>
                <a:spcPts val="600"/>
              </a:spcBef>
              <a:spcAft>
                <a:spcPts val="0"/>
              </a:spcAft>
              <a:defRPr/>
            </a:pPr>
            <a:r>
              <a:rPr lang="en-US" sz="2400" b="1" dirty="0">
                <a:latin typeface="Calibri" pitchFamily="34" charset="0"/>
                <a:cs typeface="Calibri" pitchFamily="34" charset="0"/>
              </a:rPr>
              <a:t>Coding </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Determine adequacy of implementation</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Determine Adequacy of Program logic &amp; structure</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Generate structural &amp; functional test data for the code</a:t>
            </a:r>
          </a:p>
          <a:p>
            <a:pPr>
              <a:spcBef>
                <a:spcPts val="600"/>
              </a:spcBef>
              <a:spcAft>
                <a:spcPts val="0"/>
              </a:spcAft>
              <a:defRPr/>
            </a:pPr>
            <a:r>
              <a:rPr lang="en-US" sz="2400" b="1" dirty="0">
                <a:latin typeface="Calibri" pitchFamily="34" charset="0"/>
                <a:cs typeface="Calibri" pitchFamily="34" charset="0"/>
              </a:rPr>
              <a:t>Maintenance </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Modify &amp; retest the changes</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Regression testing of major defect fixes</a:t>
            </a:r>
          </a:p>
          <a:p>
            <a:pPr marL="285750" indent="-285750">
              <a:spcBef>
                <a:spcPts val="600"/>
              </a:spcBef>
              <a:spcAft>
                <a:spcPts val="0"/>
              </a:spcAft>
              <a:buFont typeface="Arial" pitchFamily="34" charset="0"/>
              <a:buChar char="•"/>
              <a:defRPr/>
            </a:pPr>
            <a:endParaRPr lang="en-US" sz="2400" dirty="0">
              <a:latin typeface="Calibri" pitchFamily="34" charset="0"/>
              <a:cs typeface="Calibri" pitchFamily="34" charset="0"/>
            </a:endParaRPr>
          </a:p>
          <a:p>
            <a:pPr marL="285750" indent="-285750">
              <a:spcBef>
                <a:spcPts val="600"/>
              </a:spcBef>
              <a:spcAft>
                <a:spcPts val="0"/>
              </a:spcAft>
              <a:buFont typeface="Arial" pitchFamily="34" charset="0"/>
              <a:buChar char="•"/>
              <a:defRPr/>
            </a:pPr>
            <a:endParaRPr lang="en-US" sz="2400" dirty="0">
              <a:latin typeface="Calibri" pitchFamily="34" charset="0"/>
              <a:cs typeface="Calibri" pitchFamily="34" charset="0"/>
            </a:endParaRP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a:extLst>
              <a:ext uri="{FF2B5EF4-FFF2-40B4-BE49-F238E27FC236}">
                <a16:creationId xmlns:a16="http://schemas.microsoft.com/office/drawing/2014/main" id="{EA24F60D-065C-3B1D-8680-D2DDF42E402E}"/>
              </a:ext>
            </a:extLst>
          </p:cNvPr>
          <p:cNvSpPr txBox="1">
            <a:spLocks/>
          </p:cNvSpPr>
          <p:nvPr/>
        </p:nvSpPr>
        <p:spPr bwMode="auto">
          <a:xfrm>
            <a:off x="1771650" y="317500"/>
            <a:ext cx="8636000" cy="1087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Testing &amp; Quality</a:t>
            </a:r>
          </a:p>
        </p:txBody>
      </p:sp>
      <p:sp>
        <p:nvSpPr>
          <p:cNvPr id="4" name="TextBox 3">
            <a:extLst>
              <a:ext uri="{FF2B5EF4-FFF2-40B4-BE49-F238E27FC236}">
                <a16:creationId xmlns:a16="http://schemas.microsoft.com/office/drawing/2014/main" id="{B39F1133-8AB5-2951-C852-8437A4AB0379}"/>
              </a:ext>
            </a:extLst>
          </p:cNvPr>
          <p:cNvSpPr txBox="1"/>
          <p:nvPr/>
        </p:nvSpPr>
        <p:spPr>
          <a:xfrm>
            <a:off x="1993900" y="1008064"/>
            <a:ext cx="8191500" cy="2447925"/>
          </a:xfrm>
          <a:prstGeom prst="rect">
            <a:avLst/>
          </a:prstGeom>
          <a:noFill/>
        </p:spPr>
        <p:txBody>
          <a:bodyPr lIns="0" tIns="0" rIns="0" bIns="0">
            <a:spAutoFit/>
          </a:bodyPr>
          <a:lstStyle/>
          <a:p>
            <a:pPr>
              <a:spcBef>
                <a:spcPts val="600"/>
              </a:spcBef>
              <a:spcAft>
                <a:spcPts val="0"/>
              </a:spcAft>
              <a:defRPr/>
            </a:pPr>
            <a:r>
              <a:rPr lang="en-US" sz="2400" b="1" dirty="0">
                <a:latin typeface="Calibri" pitchFamily="34" charset="0"/>
                <a:cs typeface="Calibri" pitchFamily="34" charset="0"/>
              </a:rPr>
              <a:t>Testing is </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The measurement of software quality across various dimensions</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The process of creating, implementing and evaluating tests</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Used to find faults; and when they are removed, software quality is improved</a:t>
            </a:r>
          </a:p>
        </p:txBody>
      </p:sp>
      <p:sp>
        <p:nvSpPr>
          <p:cNvPr id="5" name="TextBox 4">
            <a:extLst>
              <a:ext uri="{FF2B5EF4-FFF2-40B4-BE49-F238E27FC236}">
                <a16:creationId xmlns:a16="http://schemas.microsoft.com/office/drawing/2014/main" id="{FD11D78B-B191-481C-37E0-A8F540719C91}"/>
              </a:ext>
            </a:extLst>
          </p:cNvPr>
          <p:cNvSpPr txBox="1"/>
          <p:nvPr/>
        </p:nvSpPr>
        <p:spPr>
          <a:xfrm>
            <a:off x="1993900" y="3686175"/>
            <a:ext cx="8191500" cy="2078038"/>
          </a:xfrm>
          <a:prstGeom prst="rect">
            <a:avLst/>
          </a:prstGeom>
          <a:noFill/>
        </p:spPr>
        <p:txBody>
          <a:bodyPr lIns="0" tIns="0" rIns="0" bIns="0">
            <a:spAutoFit/>
          </a:bodyPr>
          <a:lstStyle/>
          <a:p>
            <a:pPr>
              <a:spcBef>
                <a:spcPts val="600"/>
              </a:spcBef>
              <a:spcAft>
                <a:spcPts val="0"/>
              </a:spcAft>
              <a:defRPr/>
            </a:pPr>
            <a:r>
              <a:rPr lang="en-US" sz="2400" b="1" dirty="0">
                <a:latin typeface="Calibri" pitchFamily="34" charset="0"/>
                <a:cs typeface="Calibri" pitchFamily="34" charset="0"/>
              </a:rPr>
              <a:t>What is Quality?</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Fitness for use</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The totality of features and characteristics of a product and its ability to satisfy a given need</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Conformance with requirements first time &amp; every time</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1A92221C-54F6-7178-E29E-564C0131D12A}"/>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Testing &amp; Quality </a:t>
            </a:r>
            <a:r>
              <a:rPr lang="en-US" altLang="en-US" sz="2000" b="1">
                <a:solidFill>
                  <a:srgbClr val="000000"/>
                </a:solidFill>
                <a:latin typeface="Calibri" panose="020F0502020204030204" pitchFamily="34" charset="0"/>
                <a:cs typeface="Calibri" panose="020F0502020204030204" pitchFamily="34" charset="0"/>
              </a:rPr>
              <a:t>(CONTD.)</a:t>
            </a:r>
          </a:p>
        </p:txBody>
      </p:sp>
      <p:sp>
        <p:nvSpPr>
          <p:cNvPr id="4" name="TextBox 3">
            <a:extLst>
              <a:ext uri="{FF2B5EF4-FFF2-40B4-BE49-F238E27FC236}">
                <a16:creationId xmlns:a16="http://schemas.microsoft.com/office/drawing/2014/main" id="{84FEF3CA-E521-5847-284B-20D05212CADF}"/>
              </a:ext>
            </a:extLst>
          </p:cNvPr>
          <p:cNvSpPr txBox="1"/>
          <p:nvPr/>
        </p:nvSpPr>
        <p:spPr>
          <a:xfrm>
            <a:off x="1993900" y="1454737"/>
            <a:ext cx="8191500" cy="738187"/>
          </a:xfrm>
          <a:prstGeom prst="rect">
            <a:avLst/>
          </a:prstGeom>
          <a:noFill/>
        </p:spPr>
        <p:txBody>
          <a:bodyPr lIns="0" tIns="0" rIns="0" bIns="0">
            <a:spAutoFit/>
          </a:bodyPr>
          <a:lstStyle/>
          <a:p>
            <a:pPr>
              <a:spcBef>
                <a:spcPts val="600"/>
              </a:spcBef>
              <a:spcAft>
                <a:spcPts val="0"/>
              </a:spcAft>
              <a:defRPr/>
            </a:pPr>
            <a:r>
              <a:rPr lang="en-US" sz="2400" b="1" dirty="0">
                <a:latin typeface="Calibri" pitchFamily="34" charset="0"/>
                <a:cs typeface="Calibri" pitchFamily="34" charset="0"/>
              </a:rPr>
              <a:t>Testing is Not . . . To be confused with the processes of Quality Assurance (QA) &amp; Quality Control (QC)</a:t>
            </a:r>
          </a:p>
        </p:txBody>
      </p:sp>
      <p:sp>
        <p:nvSpPr>
          <p:cNvPr id="5" name="TextBox 4">
            <a:extLst>
              <a:ext uri="{FF2B5EF4-FFF2-40B4-BE49-F238E27FC236}">
                <a16:creationId xmlns:a16="http://schemas.microsoft.com/office/drawing/2014/main" id="{15CB8B36-5824-AFEE-B2D6-BC0F3EAB0A6C}"/>
              </a:ext>
            </a:extLst>
          </p:cNvPr>
          <p:cNvSpPr txBox="1"/>
          <p:nvPr/>
        </p:nvSpPr>
        <p:spPr>
          <a:xfrm>
            <a:off x="1993901" y="2619376"/>
            <a:ext cx="3960813" cy="2740025"/>
          </a:xfrm>
          <a:prstGeom prst="rect">
            <a:avLst/>
          </a:prstGeom>
          <a:noFill/>
        </p:spPr>
        <p:txBody>
          <a:bodyPr lIns="0" tIns="0" rIns="0" bIns="0">
            <a:spAutoFit/>
          </a:bodyPr>
          <a:lstStyle/>
          <a:p>
            <a:pPr>
              <a:spcBef>
                <a:spcPts val="600"/>
              </a:spcBef>
              <a:spcAft>
                <a:spcPts val="0"/>
              </a:spcAft>
              <a:defRPr/>
            </a:pPr>
            <a:r>
              <a:rPr lang="en-US" sz="2400" b="1" dirty="0">
                <a:latin typeface="Calibri" pitchFamily="34" charset="0"/>
                <a:cs typeface="Calibri" pitchFamily="34" charset="0"/>
              </a:rPr>
              <a:t>Quality Assurance</a:t>
            </a:r>
          </a:p>
          <a:p>
            <a:pPr marL="228600" indent="-228600">
              <a:spcBef>
                <a:spcPts val="600"/>
              </a:spcBef>
              <a:spcAft>
                <a:spcPts val="0"/>
              </a:spcAft>
              <a:buFont typeface="Arial" pitchFamily="34" charset="0"/>
              <a:buChar char="•"/>
              <a:defRPr/>
            </a:pPr>
            <a:r>
              <a:rPr lang="en-US" sz="2400" dirty="0">
                <a:latin typeface="Calibri" pitchFamily="34" charset="0"/>
                <a:cs typeface="Calibri" pitchFamily="34" charset="0"/>
              </a:rPr>
              <a:t>Monitoring &amp; improving the entire SDLC process, making sure that the agreed-upon standards &amp; procedures are followed</a:t>
            </a:r>
          </a:p>
          <a:p>
            <a:pPr marL="228600" indent="-228600">
              <a:spcBef>
                <a:spcPts val="600"/>
              </a:spcBef>
              <a:spcAft>
                <a:spcPts val="0"/>
              </a:spcAft>
              <a:buFont typeface="Arial" pitchFamily="34" charset="0"/>
              <a:buChar char="•"/>
              <a:defRPr/>
            </a:pPr>
            <a:r>
              <a:rPr lang="en-US" sz="2400" dirty="0">
                <a:latin typeface="Calibri" pitchFamily="34" charset="0"/>
                <a:cs typeface="Calibri" pitchFamily="34" charset="0"/>
              </a:rPr>
              <a:t>During Development</a:t>
            </a:r>
          </a:p>
        </p:txBody>
      </p:sp>
      <p:sp>
        <p:nvSpPr>
          <p:cNvPr id="7" name="TextBox 6">
            <a:extLst>
              <a:ext uri="{FF2B5EF4-FFF2-40B4-BE49-F238E27FC236}">
                <a16:creationId xmlns:a16="http://schemas.microsoft.com/office/drawing/2014/main" id="{5482A6C3-86C3-42D9-3484-654277C07605}"/>
              </a:ext>
            </a:extLst>
          </p:cNvPr>
          <p:cNvSpPr txBox="1"/>
          <p:nvPr/>
        </p:nvSpPr>
        <p:spPr>
          <a:xfrm>
            <a:off x="6224588" y="2619376"/>
            <a:ext cx="3960812" cy="2816225"/>
          </a:xfrm>
          <a:prstGeom prst="rect">
            <a:avLst/>
          </a:prstGeom>
          <a:noFill/>
        </p:spPr>
        <p:txBody>
          <a:bodyPr lIns="0" tIns="0" rIns="0" bIns="0">
            <a:spAutoFit/>
          </a:bodyPr>
          <a:lstStyle/>
          <a:p>
            <a:pPr>
              <a:spcBef>
                <a:spcPts val="600"/>
              </a:spcBef>
              <a:spcAft>
                <a:spcPts val="0"/>
              </a:spcAft>
              <a:defRPr/>
            </a:pPr>
            <a:r>
              <a:rPr lang="en-US" sz="2400" b="1" dirty="0">
                <a:latin typeface="Calibri" pitchFamily="34" charset="0"/>
                <a:cs typeface="Calibri" pitchFamily="34" charset="0"/>
              </a:rPr>
              <a:t>Quality Control</a:t>
            </a:r>
          </a:p>
          <a:p>
            <a:pPr marL="228600" indent="-228600">
              <a:spcBef>
                <a:spcPts val="600"/>
              </a:spcBef>
              <a:spcAft>
                <a:spcPts val="0"/>
              </a:spcAft>
              <a:buFont typeface="Arial" pitchFamily="34" charset="0"/>
              <a:buChar char="•"/>
              <a:defRPr/>
            </a:pPr>
            <a:r>
              <a:rPr lang="en-US" sz="2400" dirty="0">
                <a:latin typeface="Calibri" pitchFamily="34" charset="0"/>
                <a:cs typeface="Calibri" pitchFamily="34" charset="0"/>
              </a:rPr>
              <a:t>A set of activities designed to evaluate the quality of developed or manufactured products</a:t>
            </a:r>
          </a:p>
          <a:p>
            <a:pPr marL="228600" indent="-228600">
              <a:spcBef>
                <a:spcPts val="600"/>
              </a:spcBef>
              <a:spcAft>
                <a:spcPts val="0"/>
              </a:spcAft>
              <a:buFont typeface="Arial" pitchFamily="34" charset="0"/>
              <a:buChar char="•"/>
              <a:defRPr/>
            </a:pPr>
            <a:endParaRPr lang="en-US" sz="2400" dirty="0">
              <a:latin typeface="Calibri" pitchFamily="34" charset="0"/>
              <a:cs typeface="Calibri" pitchFamily="34" charset="0"/>
            </a:endParaRPr>
          </a:p>
          <a:p>
            <a:pPr marL="228600" indent="-228600">
              <a:spcBef>
                <a:spcPts val="600"/>
              </a:spcBef>
              <a:spcAft>
                <a:spcPts val="0"/>
              </a:spcAft>
              <a:buFont typeface="Arial" pitchFamily="34" charset="0"/>
              <a:buChar char="•"/>
              <a:defRPr/>
            </a:pPr>
            <a:r>
              <a:rPr lang="en-US" sz="2400" dirty="0">
                <a:latin typeface="Calibri" pitchFamily="34" charset="0"/>
                <a:cs typeface="Calibri" pitchFamily="34" charset="0"/>
              </a:rPr>
              <a:t>Post Development</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a:extLst>
              <a:ext uri="{FF2B5EF4-FFF2-40B4-BE49-F238E27FC236}">
                <a16:creationId xmlns:a16="http://schemas.microsoft.com/office/drawing/2014/main" id="{5999D7BF-FAB0-A11B-6F43-738C654845EF}"/>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How much Testing Is Enough?</a:t>
            </a:r>
          </a:p>
        </p:txBody>
      </p:sp>
      <p:sp>
        <p:nvSpPr>
          <p:cNvPr id="4" name="TextBox 3">
            <a:extLst>
              <a:ext uri="{FF2B5EF4-FFF2-40B4-BE49-F238E27FC236}">
                <a16:creationId xmlns:a16="http://schemas.microsoft.com/office/drawing/2014/main" id="{CB33F33F-918D-5DFD-49EE-919B941E1C98}"/>
              </a:ext>
            </a:extLst>
          </p:cNvPr>
          <p:cNvSpPr txBox="1"/>
          <p:nvPr/>
        </p:nvSpPr>
        <p:spPr>
          <a:xfrm>
            <a:off x="1993900" y="1247775"/>
            <a:ext cx="8191500" cy="2154238"/>
          </a:xfrm>
          <a:prstGeom prst="rect">
            <a:avLst/>
          </a:prstGeom>
          <a:noFill/>
        </p:spPr>
        <p:txBody>
          <a:bodyPr lIns="0" tIns="0" rIns="0" bIns="0">
            <a:spAutoFit/>
          </a:bodyPr>
          <a:lstStyle>
            <a:defPPr>
              <a:defRPr lang="en-GB"/>
            </a:defPPr>
            <a:lvl1pPr>
              <a:spcBef>
                <a:spcPts val="600"/>
              </a:spcBef>
              <a:spcAft>
                <a:spcPts val="0"/>
              </a:spcAft>
              <a:defRPr sz="2400" b="1">
                <a:solidFill>
                  <a:schemeClr val="tx1"/>
                </a:solidFill>
                <a:latin typeface="Calibri" pitchFamily="34" charset="0"/>
                <a:ea typeface="+mn-ea"/>
                <a:cs typeface="Calibri" pitchFamily="34" charset="0"/>
              </a:defRPr>
            </a:lvl1pPr>
          </a:lstStyle>
          <a:p>
            <a:pPr>
              <a:buFont typeface="Times New Roman" pitchFamily="16" charset="0"/>
              <a:buNone/>
              <a:defRPr/>
            </a:pPr>
            <a:r>
              <a:rPr lang="en-US" dirty="0"/>
              <a:t>Difficult to determine : </a:t>
            </a:r>
          </a:p>
          <a:p>
            <a:pPr>
              <a:buFont typeface="Times New Roman" pitchFamily="16" charset="0"/>
              <a:buNone/>
              <a:defRPr/>
            </a:pPr>
            <a:r>
              <a:rPr lang="en-US" dirty="0"/>
              <a:t>A risk minimization-based approach is needed to decide on</a:t>
            </a:r>
          </a:p>
          <a:p>
            <a:pPr marL="228600" indent="-228600">
              <a:buFont typeface="Arial" pitchFamily="34" charset="0"/>
              <a:buChar char="•"/>
              <a:defRPr/>
            </a:pPr>
            <a:r>
              <a:rPr lang="en-US" b="0" dirty="0"/>
              <a:t>Mandatory / Necessary elements</a:t>
            </a:r>
          </a:p>
          <a:p>
            <a:pPr marL="228600" indent="-228600">
              <a:buFont typeface="Arial" pitchFamily="34" charset="0"/>
              <a:buChar char="•"/>
              <a:defRPr/>
            </a:pPr>
            <a:r>
              <a:rPr lang="en-US" b="0" dirty="0"/>
              <a:t>Preferable elements</a:t>
            </a:r>
          </a:p>
          <a:p>
            <a:pPr marL="228600" indent="-228600">
              <a:buFont typeface="Arial" pitchFamily="34" charset="0"/>
              <a:buChar char="•"/>
              <a:defRPr/>
            </a:pPr>
            <a:r>
              <a:rPr lang="en-US" b="0" dirty="0"/>
              <a:t>Minor elements</a:t>
            </a:r>
          </a:p>
        </p:txBody>
      </p:sp>
      <p:sp>
        <p:nvSpPr>
          <p:cNvPr id="6" name="TextBox 5">
            <a:extLst>
              <a:ext uri="{FF2B5EF4-FFF2-40B4-BE49-F238E27FC236}">
                <a16:creationId xmlns:a16="http://schemas.microsoft.com/office/drawing/2014/main" id="{335B931F-AF85-AF30-BC7E-BF62B6ADE4F6}"/>
              </a:ext>
            </a:extLst>
          </p:cNvPr>
          <p:cNvSpPr txBox="1"/>
          <p:nvPr/>
        </p:nvSpPr>
        <p:spPr>
          <a:xfrm>
            <a:off x="1993901" y="3587750"/>
            <a:ext cx="8304213" cy="2078038"/>
          </a:xfrm>
          <a:prstGeom prst="rect">
            <a:avLst/>
          </a:prstGeom>
          <a:noFill/>
        </p:spPr>
        <p:txBody>
          <a:bodyPr lIns="0" tIns="0" rIns="0" bIns="0">
            <a:spAutoFit/>
          </a:bodyPr>
          <a:lstStyle>
            <a:defPPr>
              <a:defRPr lang="en-GB"/>
            </a:defPPr>
            <a:lvl1pPr>
              <a:spcBef>
                <a:spcPts val="600"/>
              </a:spcBef>
              <a:spcAft>
                <a:spcPts val="0"/>
              </a:spcAft>
              <a:defRPr sz="2400" b="1">
                <a:solidFill>
                  <a:schemeClr val="tx1"/>
                </a:solidFill>
                <a:latin typeface="Calibri" pitchFamily="34" charset="0"/>
                <a:ea typeface="+mn-ea"/>
                <a:cs typeface="Calibri" pitchFamily="34" charset="0"/>
              </a:defRPr>
            </a:lvl1pPr>
          </a:lstStyle>
          <a:p>
            <a:pPr>
              <a:buFont typeface="Times New Roman" pitchFamily="16" charset="0"/>
              <a:buNone/>
              <a:defRPr/>
            </a:pPr>
            <a:r>
              <a:rPr lang="en-US" dirty="0"/>
              <a:t>Elements would cover</a:t>
            </a:r>
          </a:p>
          <a:p>
            <a:pPr marL="228600" indent="-228600">
              <a:buFont typeface="Arial" pitchFamily="34" charset="0"/>
              <a:buChar char="•"/>
              <a:defRPr/>
            </a:pPr>
            <a:r>
              <a:rPr lang="en-US" b="0" dirty="0"/>
              <a:t>Various Quality dimensions (Functional correctness, usability, robustness, reliability, etc.) and therefore types of testing</a:t>
            </a:r>
          </a:p>
          <a:p>
            <a:pPr marL="228600" indent="-228600">
              <a:buFont typeface="Arial" pitchFamily="34" charset="0"/>
              <a:buChar char="•"/>
              <a:defRPr/>
            </a:pPr>
            <a:r>
              <a:rPr lang="en-US" b="0" dirty="0"/>
              <a:t>Extent of testing within each dimension</a:t>
            </a:r>
          </a:p>
          <a:p>
            <a:pPr marL="228600" indent="-228600">
              <a:buFont typeface="Arial" pitchFamily="34" charset="0"/>
              <a:buChar char="•"/>
              <a:defRPr/>
            </a:pPr>
            <a:r>
              <a:rPr lang="en-US" b="0" dirty="0"/>
              <a:t>Time &amp; budget constraints to drive cut-off of prioritized elements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3">
            <a:extLst>
              <a:ext uri="{FF2B5EF4-FFF2-40B4-BE49-F238E27FC236}">
                <a16:creationId xmlns:a16="http://schemas.microsoft.com/office/drawing/2014/main" id="{B0D551B1-E90D-08D2-49D8-1B74F01C1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3900" y="1585914"/>
            <a:ext cx="8153400" cy="412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4339" name="Title 1">
            <a:extLst>
              <a:ext uri="{FF2B5EF4-FFF2-40B4-BE49-F238E27FC236}">
                <a16:creationId xmlns:a16="http://schemas.microsoft.com/office/drawing/2014/main" id="{B081B122-CE73-E974-F532-C695D1448CAD}"/>
              </a:ext>
            </a:extLst>
          </p:cNvPr>
          <p:cNvSpPr txBox="1">
            <a:spLocks/>
          </p:cNvSpPr>
          <p:nvPr/>
        </p:nvSpPr>
        <p:spPr bwMode="auto">
          <a:xfrm>
            <a:off x="1562100" y="303214"/>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dirty="0">
                <a:solidFill>
                  <a:srgbClr val="000000"/>
                </a:solidFill>
                <a:latin typeface="Calibri" panose="020F0502020204030204" pitchFamily="34" charset="0"/>
                <a:cs typeface="Calibri" panose="020F0502020204030204" pitchFamily="34" charset="0"/>
              </a:rPr>
              <a:t>How much Testing Is Enough? </a:t>
            </a:r>
            <a:r>
              <a:rPr lang="en-US" altLang="en-US" sz="2000" b="1" dirty="0">
                <a:solidFill>
                  <a:srgbClr val="000000"/>
                </a:solidFill>
                <a:latin typeface="Calibri" panose="020F0502020204030204" pitchFamily="34" charset="0"/>
                <a:cs typeface="Calibri" panose="020F0502020204030204" pitchFamily="34" charset="0"/>
              </a:rPr>
              <a:t>(CONTD.)</a:t>
            </a:r>
          </a:p>
        </p:txBody>
      </p:sp>
      <p:sp>
        <p:nvSpPr>
          <p:cNvPr id="4" name="TextBox 3">
            <a:extLst>
              <a:ext uri="{FF2B5EF4-FFF2-40B4-BE49-F238E27FC236}">
                <a16:creationId xmlns:a16="http://schemas.microsoft.com/office/drawing/2014/main" id="{8CBC5289-D7C0-FDD2-DA75-07A081F20218}"/>
              </a:ext>
            </a:extLst>
          </p:cNvPr>
          <p:cNvSpPr txBox="1"/>
          <p:nvPr/>
        </p:nvSpPr>
        <p:spPr>
          <a:xfrm>
            <a:off x="2006600" y="1150938"/>
            <a:ext cx="8191500" cy="368300"/>
          </a:xfrm>
          <a:prstGeom prst="rect">
            <a:avLst/>
          </a:prstGeom>
          <a:noFill/>
        </p:spPr>
        <p:txBody>
          <a:bodyPr lIns="0" tIns="0" rIns="0" bIns="0">
            <a:spAutoFit/>
          </a:bodyPr>
          <a:lstStyle/>
          <a:p>
            <a:pPr>
              <a:spcBef>
                <a:spcPts val="600"/>
              </a:spcBef>
              <a:spcAft>
                <a:spcPts val="0"/>
              </a:spcAft>
              <a:defRPr/>
            </a:pPr>
            <a:r>
              <a:rPr lang="en-US" sz="2400" b="1" dirty="0">
                <a:latin typeface="Calibri" pitchFamily="34" charset="0"/>
                <a:cs typeface="Calibri" pitchFamily="34" charset="0"/>
              </a:rPr>
              <a:t>Sample Risk Assessment Template</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a:extLst>
              <a:ext uri="{FF2B5EF4-FFF2-40B4-BE49-F238E27FC236}">
                <a16:creationId xmlns:a16="http://schemas.microsoft.com/office/drawing/2014/main" id="{24F256AE-CB8B-7590-D111-C7BD74C96002}"/>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What is Testing?</a:t>
            </a:r>
          </a:p>
        </p:txBody>
      </p:sp>
      <p:sp>
        <p:nvSpPr>
          <p:cNvPr id="16387" name="TextBox 3">
            <a:extLst>
              <a:ext uri="{FF2B5EF4-FFF2-40B4-BE49-F238E27FC236}">
                <a16:creationId xmlns:a16="http://schemas.microsoft.com/office/drawing/2014/main" id="{F046CC4C-5D9F-BC2D-01A6-106DBF16C70B}"/>
              </a:ext>
            </a:extLst>
          </p:cNvPr>
          <p:cNvSpPr txBox="1">
            <a:spLocks noChangeArrowheads="1"/>
          </p:cNvSpPr>
          <p:nvPr/>
        </p:nvSpPr>
        <p:spPr bwMode="auto">
          <a:xfrm>
            <a:off x="2226469" y="1543050"/>
            <a:ext cx="7726362" cy="415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marL="228600" indent="-228600"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algn="just" eaLnBrk="1" hangingPunct="1">
              <a:spcBef>
                <a:spcPts val="1200"/>
              </a:spcBef>
              <a:spcAft>
                <a:spcPts val="600"/>
              </a:spcAft>
              <a:buFont typeface="Arial" panose="020B0604020202020204" pitchFamily="34" charset="0"/>
              <a:buChar char="•"/>
            </a:pPr>
            <a:r>
              <a:rPr lang="en-US" altLang="en-US" sz="2400" dirty="0">
                <a:solidFill>
                  <a:schemeClr val="tx1"/>
                </a:solidFill>
                <a:latin typeface="Calibri" panose="020F0502020204030204" pitchFamily="34" charset="0"/>
                <a:cs typeface="Calibri" panose="020F0502020204030204" pitchFamily="34" charset="0"/>
              </a:rPr>
              <a:t>The process consisting of all life cycle activities, both static and dynamic, concerned with planning, preparation and evaluation of software products and related work products to determine that they satisfy specified requirements, to demonstrate that they are fit for purpose and to detect defects</a:t>
            </a:r>
          </a:p>
          <a:p>
            <a:pPr algn="just" eaLnBrk="1" hangingPunct="1">
              <a:spcBef>
                <a:spcPts val="1200"/>
              </a:spcBef>
              <a:spcAft>
                <a:spcPts val="600"/>
              </a:spcAft>
              <a:buFont typeface="Arial" panose="020B0604020202020204" pitchFamily="34" charset="0"/>
              <a:buChar char="•"/>
            </a:pPr>
            <a:r>
              <a:rPr lang="en-US" altLang="en-US" sz="2400" dirty="0">
                <a:solidFill>
                  <a:schemeClr val="tx1"/>
                </a:solidFill>
                <a:latin typeface="Calibri" panose="020F0502020204030204" pitchFamily="34" charset="0"/>
                <a:cs typeface="Calibri" panose="020F0502020204030204" pitchFamily="34" charset="0"/>
              </a:rPr>
              <a:t>The process of exercising software to verify that it satisfies specified requirements and to detect errors  </a:t>
            </a:r>
          </a:p>
          <a:p>
            <a:pPr algn="just" eaLnBrk="1" hangingPunct="1">
              <a:spcBef>
                <a:spcPts val="1200"/>
              </a:spcBef>
              <a:spcAft>
                <a:spcPts val="600"/>
              </a:spcAft>
              <a:buFont typeface="Arial" panose="020B0604020202020204" pitchFamily="34" charset="0"/>
              <a:buChar char="•"/>
            </a:pPr>
            <a:r>
              <a:rPr lang="en-US" altLang="en-US" sz="2400" dirty="0">
                <a:solidFill>
                  <a:schemeClr val="tx1"/>
                </a:solidFill>
                <a:latin typeface="Calibri" panose="020F0502020204030204" pitchFamily="34" charset="0"/>
                <a:cs typeface="Calibri" panose="020F0502020204030204" pitchFamily="34" charset="0"/>
              </a:rPr>
              <a:t>The process of executing a program with the intent of finding errors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27751751-0B3F-418F-B8A3-8A8893F2F651}"/>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So What Does Testing Achieve?</a:t>
            </a:r>
          </a:p>
        </p:txBody>
      </p:sp>
      <p:sp>
        <p:nvSpPr>
          <p:cNvPr id="4" name="TextBox 3">
            <a:extLst>
              <a:ext uri="{FF2B5EF4-FFF2-40B4-BE49-F238E27FC236}">
                <a16:creationId xmlns:a16="http://schemas.microsoft.com/office/drawing/2014/main" id="{88BBCCE7-7F2F-0CD1-6A2E-BFEBB62C2605}"/>
              </a:ext>
            </a:extLst>
          </p:cNvPr>
          <p:cNvSpPr txBox="1"/>
          <p:nvPr/>
        </p:nvSpPr>
        <p:spPr>
          <a:xfrm>
            <a:off x="2190750" y="1781176"/>
            <a:ext cx="6451600" cy="2539157"/>
          </a:xfrm>
          <a:prstGeom prst="rect">
            <a:avLst/>
          </a:prstGeom>
          <a:noFill/>
        </p:spPr>
        <p:txBody>
          <a:bodyPr wrap="square" lIns="0" tIns="0" rIns="0" bIns="0">
            <a:spAutoFit/>
          </a:bodyPr>
          <a:lstStyle>
            <a:defPPr>
              <a:defRPr lang="en-GB"/>
            </a:defPPr>
            <a:lvl1pPr>
              <a:spcBef>
                <a:spcPts val="600"/>
              </a:spcBef>
              <a:spcAft>
                <a:spcPts val="0"/>
              </a:spcAft>
              <a:defRPr sz="2400" b="1">
                <a:solidFill>
                  <a:schemeClr val="tx1"/>
                </a:solidFill>
                <a:latin typeface="Calibri" pitchFamily="34" charset="0"/>
                <a:ea typeface="+mn-ea"/>
                <a:cs typeface="Calibri" pitchFamily="34" charset="0"/>
              </a:defRPr>
            </a:lvl1pPr>
          </a:lstStyle>
          <a:p>
            <a:pPr>
              <a:spcBef>
                <a:spcPts val="1200"/>
              </a:spcBef>
              <a:spcAft>
                <a:spcPts val="600"/>
              </a:spcAft>
              <a:defRPr/>
            </a:pPr>
            <a:r>
              <a:rPr lang="en-US" dirty="0"/>
              <a:t>Testing identifies faults, whose removal </a:t>
            </a:r>
          </a:p>
          <a:p>
            <a:pPr marL="228600" indent="-228600">
              <a:spcBef>
                <a:spcPts val="1200"/>
              </a:spcBef>
              <a:spcAft>
                <a:spcPts val="600"/>
              </a:spcAft>
              <a:buFont typeface="Arial" pitchFamily="34" charset="0"/>
              <a:buChar char="•"/>
              <a:defRPr/>
            </a:pPr>
            <a:r>
              <a:rPr lang="en-US" b="0" dirty="0"/>
              <a:t>Improves Software Quality </a:t>
            </a:r>
          </a:p>
          <a:p>
            <a:pPr marL="228600" indent="-228600">
              <a:spcBef>
                <a:spcPts val="1200"/>
              </a:spcBef>
              <a:spcAft>
                <a:spcPts val="600"/>
              </a:spcAft>
              <a:buFont typeface="Arial" pitchFamily="34" charset="0"/>
              <a:buChar char="•"/>
              <a:defRPr/>
            </a:pPr>
            <a:r>
              <a:rPr lang="en-US" b="0" dirty="0"/>
              <a:t>Reduces Risk</a:t>
            </a:r>
          </a:p>
          <a:p>
            <a:pPr marL="228600" indent="-228600">
              <a:spcBef>
                <a:spcPts val="1200"/>
              </a:spcBef>
              <a:spcAft>
                <a:spcPts val="600"/>
              </a:spcAft>
              <a:buFont typeface="Arial" pitchFamily="34" charset="0"/>
              <a:buChar char="•"/>
              <a:defRPr/>
            </a:pPr>
            <a:r>
              <a:rPr lang="en-US" b="0" dirty="0"/>
              <a:t>Facilitates compliance to Business / Industry / Legal / Regulatory requirements and standards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E077979F-6DC2-C992-E7B9-C200D5E9E10F}"/>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Test Objectives </a:t>
            </a:r>
          </a:p>
        </p:txBody>
      </p:sp>
      <p:sp>
        <p:nvSpPr>
          <p:cNvPr id="4" name="TextBox 3">
            <a:extLst>
              <a:ext uri="{FF2B5EF4-FFF2-40B4-BE49-F238E27FC236}">
                <a16:creationId xmlns:a16="http://schemas.microsoft.com/office/drawing/2014/main" id="{200B78D9-4C00-0A2B-A1FE-0BF7036048B6}"/>
              </a:ext>
            </a:extLst>
          </p:cNvPr>
          <p:cNvSpPr txBox="1"/>
          <p:nvPr/>
        </p:nvSpPr>
        <p:spPr>
          <a:xfrm>
            <a:off x="1946275" y="1573214"/>
            <a:ext cx="8286750" cy="4694237"/>
          </a:xfrm>
          <a:prstGeom prst="rect">
            <a:avLst/>
          </a:prstGeom>
          <a:noFill/>
        </p:spPr>
        <p:txBody>
          <a:bodyPr wrap="square" lIns="0" tIns="0" rIns="0" bIns="0">
            <a:spAutoFit/>
          </a:bodyPr>
          <a:lstStyle>
            <a:defPPr>
              <a:defRPr lang="en-GB"/>
            </a:defPPr>
            <a:lvl1pPr>
              <a:spcBef>
                <a:spcPts val="600"/>
              </a:spcBef>
              <a:spcAft>
                <a:spcPts val="0"/>
              </a:spcAft>
              <a:defRPr sz="2400" b="1">
                <a:solidFill>
                  <a:schemeClr val="tx1"/>
                </a:solidFill>
                <a:latin typeface="Calibri" pitchFamily="34" charset="0"/>
                <a:ea typeface="+mn-ea"/>
                <a:cs typeface="Calibri" pitchFamily="34" charset="0"/>
              </a:defRPr>
            </a:lvl1pPr>
          </a:lstStyle>
          <a:p>
            <a:pPr marL="228600" indent="-228600" algn="just">
              <a:spcBef>
                <a:spcPts val="1200"/>
              </a:spcBef>
              <a:spcAft>
                <a:spcPts val="600"/>
              </a:spcAft>
              <a:buFont typeface="Arial" pitchFamily="34" charset="0"/>
              <a:buChar char="•"/>
              <a:defRPr/>
            </a:pPr>
            <a:r>
              <a:rPr lang="en-US" b="0" dirty="0"/>
              <a:t>A test objective is simply a testing “goal”. It is a statement of what the test team or tester is expected to accomplish or validate during a specific testing activity </a:t>
            </a:r>
          </a:p>
          <a:p>
            <a:pPr marL="228600" indent="-228600" algn="just">
              <a:spcBef>
                <a:spcPts val="1200"/>
              </a:spcBef>
              <a:spcAft>
                <a:spcPts val="600"/>
              </a:spcAft>
              <a:buFont typeface="Arial" pitchFamily="34" charset="0"/>
              <a:buChar char="•"/>
              <a:defRPr/>
            </a:pPr>
            <a:r>
              <a:rPr lang="en-US" b="0" dirty="0"/>
              <a:t>Focuses  on  key areas to validate based on Context and Requirement</a:t>
            </a:r>
          </a:p>
          <a:p>
            <a:pPr marL="228600" indent="-228600">
              <a:spcAft>
                <a:spcPts val="600"/>
              </a:spcAft>
              <a:buFont typeface="Arial" pitchFamily="34" charset="0"/>
              <a:buChar char="•"/>
              <a:defRPr/>
            </a:pPr>
            <a:r>
              <a:rPr lang="en-US" b="0" dirty="0"/>
              <a:t>Objectives can be</a:t>
            </a:r>
          </a:p>
          <a:p>
            <a:pPr marL="628650" indent="-239713">
              <a:spcAft>
                <a:spcPts val="600"/>
              </a:spcAft>
              <a:buFontTx/>
              <a:buChar char="̶"/>
              <a:defRPr/>
            </a:pPr>
            <a:r>
              <a:rPr lang="en-US" b="0" dirty="0"/>
              <a:t>Finding defects</a:t>
            </a:r>
          </a:p>
          <a:p>
            <a:pPr marL="628650" indent="-239713">
              <a:spcAft>
                <a:spcPts val="600"/>
              </a:spcAft>
              <a:buFontTx/>
              <a:buChar char="̶"/>
              <a:defRPr/>
            </a:pPr>
            <a:r>
              <a:rPr lang="en-US" b="0" dirty="0"/>
              <a:t>Gaining confidence about the level of quality</a:t>
            </a:r>
          </a:p>
          <a:p>
            <a:pPr marL="628650" indent="-239713">
              <a:spcAft>
                <a:spcPts val="600"/>
              </a:spcAft>
              <a:buFontTx/>
              <a:buChar char="̶"/>
              <a:defRPr/>
            </a:pPr>
            <a:r>
              <a:rPr lang="en-US" b="0" dirty="0"/>
              <a:t>Providing information for decision making</a:t>
            </a:r>
          </a:p>
          <a:p>
            <a:pPr marL="628650" indent="-239713">
              <a:spcAft>
                <a:spcPts val="600"/>
              </a:spcAft>
              <a:buFontTx/>
              <a:buChar char="̶"/>
              <a:defRPr/>
            </a:pPr>
            <a:r>
              <a:rPr lang="en-US" b="0" dirty="0"/>
              <a:t>Preventing defects </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a:extLst>
              <a:ext uri="{FF2B5EF4-FFF2-40B4-BE49-F238E27FC236}">
                <a16:creationId xmlns:a16="http://schemas.microsoft.com/office/drawing/2014/main" id="{907AD140-26FD-E230-CA29-84198945DAF5}"/>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Test Objectives – Examples</a:t>
            </a:r>
            <a:endParaRPr lang="en-US" altLang="en-US" sz="2000" b="1">
              <a:solidFill>
                <a:srgbClr val="000000"/>
              </a:solidFill>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36375D71-37AF-D509-10D7-9748E2961173}"/>
              </a:ext>
            </a:extLst>
          </p:cNvPr>
          <p:cNvSpPr txBox="1"/>
          <p:nvPr/>
        </p:nvSpPr>
        <p:spPr>
          <a:xfrm>
            <a:off x="2124145" y="1590331"/>
            <a:ext cx="7943711" cy="4324261"/>
          </a:xfrm>
          <a:prstGeom prst="rect">
            <a:avLst/>
          </a:prstGeom>
          <a:noFill/>
        </p:spPr>
        <p:txBody>
          <a:bodyPr wrap="square" lIns="0" tIns="0" rIns="0" bIns="0">
            <a:spAutoFit/>
          </a:bodyPr>
          <a:lstStyle>
            <a:defPPr>
              <a:defRPr lang="en-GB"/>
            </a:defPPr>
            <a:lvl1pPr>
              <a:spcBef>
                <a:spcPts val="600"/>
              </a:spcBef>
              <a:spcAft>
                <a:spcPts val="0"/>
              </a:spcAft>
              <a:defRPr sz="2400" b="1">
                <a:solidFill>
                  <a:schemeClr val="tx1"/>
                </a:solidFill>
                <a:latin typeface="Calibri" pitchFamily="34" charset="0"/>
                <a:ea typeface="+mn-ea"/>
                <a:cs typeface="Calibri" pitchFamily="34" charset="0"/>
              </a:defRPr>
            </a:lvl1pPr>
          </a:lstStyle>
          <a:p>
            <a:pPr>
              <a:spcAft>
                <a:spcPts val="600"/>
              </a:spcAft>
              <a:defRPr/>
            </a:pPr>
            <a:r>
              <a:rPr lang="en-US" sz="2100" dirty="0"/>
              <a:t>Examples for objectives of testing in different lifecycle phases</a:t>
            </a:r>
          </a:p>
          <a:p>
            <a:pPr marL="228600" indent="-228600" algn="just">
              <a:spcAft>
                <a:spcPts val="600"/>
              </a:spcAft>
              <a:buFont typeface="Arial" pitchFamily="34" charset="0"/>
              <a:buChar char="•"/>
              <a:defRPr/>
            </a:pPr>
            <a:r>
              <a:rPr lang="en-US" sz="2100" dirty="0"/>
              <a:t>Component, Integration, System Testing: </a:t>
            </a:r>
            <a:r>
              <a:rPr lang="en-US" sz="2100" b="0" dirty="0"/>
              <a:t>Finding defects (to cause &amp; identify as many defects as possible, to fix them early in the lifecycle)</a:t>
            </a:r>
          </a:p>
          <a:p>
            <a:pPr marL="228600" indent="-228600" algn="just">
              <a:spcAft>
                <a:spcPts val="600"/>
              </a:spcAft>
              <a:buFont typeface="Arial" pitchFamily="34" charset="0"/>
              <a:buChar char="•"/>
              <a:defRPr/>
            </a:pPr>
            <a:r>
              <a:rPr lang="en-US" sz="2100" dirty="0"/>
              <a:t>Acceptance Testing: </a:t>
            </a:r>
            <a:r>
              <a:rPr lang="en-US" sz="2100" b="0" dirty="0"/>
              <a:t>Gaining confidence about quality (to confirm that system works as expected, to confirm that it meets requirements)</a:t>
            </a:r>
          </a:p>
          <a:p>
            <a:pPr marL="228600" indent="-228600" algn="just">
              <a:spcAft>
                <a:spcPts val="600"/>
              </a:spcAft>
              <a:buFont typeface="Arial" pitchFamily="34" charset="0"/>
              <a:buChar char="•"/>
              <a:defRPr/>
            </a:pPr>
            <a:r>
              <a:rPr lang="en-US" sz="2100" dirty="0"/>
              <a:t>Maintenance Testing:</a:t>
            </a:r>
            <a:r>
              <a:rPr lang="en-US" sz="2100" b="0" dirty="0"/>
              <a:t> Impact analysis (to test that no new defects have been introduced with new changes)</a:t>
            </a:r>
          </a:p>
          <a:p>
            <a:pPr marL="228600" indent="-228600" algn="just">
              <a:spcAft>
                <a:spcPts val="600"/>
              </a:spcAft>
              <a:buFont typeface="Arial" pitchFamily="34" charset="0"/>
              <a:buChar char="•"/>
              <a:defRPr/>
            </a:pPr>
            <a:r>
              <a:rPr lang="en-US" sz="2100" dirty="0"/>
              <a:t>Operational Testing: </a:t>
            </a:r>
            <a:r>
              <a:rPr lang="en-US" sz="2100" b="0" dirty="0"/>
              <a:t>Assess system characteristics (to verify reliability, availability)</a:t>
            </a:r>
          </a:p>
          <a:p>
            <a:pPr marL="228600" indent="-228600" algn="just">
              <a:spcAft>
                <a:spcPts val="600"/>
              </a:spcAft>
              <a:buFont typeface="Arial" pitchFamily="34" charset="0"/>
              <a:buChar char="•"/>
              <a:defRPr/>
            </a:pPr>
            <a:r>
              <a:rPr lang="en-US" sz="2100" dirty="0"/>
              <a:t>System Testing: </a:t>
            </a:r>
            <a:r>
              <a:rPr lang="en-US" sz="2100" b="0" dirty="0"/>
              <a:t>Providing information for decision-making (for risk analysis)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1E603EB6-8427-BC42-3C7F-34D32A093019}"/>
              </a:ext>
            </a:extLst>
          </p:cNvPr>
          <p:cNvSpPr txBox="1">
            <a:spLocks/>
          </p:cNvSpPr>
          <p:nvPr/>
        </p:nvSpPr>
        <p:spPr bwMode="auto">
          <a:xfrm>
            <a:off x="1440346" y="368507"/>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dirty="0">
                <a:solidFill>
                  <a:srgbClr val="000000"/>
                </a:solidFill>
                <a:latin typeface="Calibri" panose="020F0502020204030204" pitchFamily="34" charset="0"/>
                <a:cs typeface="Calibri" panose="020F0502020204030204" pitchFamily="34" charset="0"/>
              </a:rPr>
              <a:t>Defining Requirement, Review &amp; Code</a:t>
            </a:r>
          </a:p>
        </p:txBody>
      </p:sp>
      <p:sp>
        <p:nvSpPr>
          <p:cNvPr id="20483" name="TextBox 4">
            <a:extLst>
              <a:ext uri="{FF2B5EF4-FFF2-40B4-BE49-F238E27FC236}">
                <a16:creationId xmlns:a16="http://schemas.microsoft.com/office/drawing/2014/main" id="{8FC82286-2EF9-14C0-8C26-7BB27DAABE8F}"/>
              </a:ext>
            </a:extLst>
          </p:cNvPr>
          <p:cNvSpPr txBox="1">
            <a:spLocks noChangeArrowheads="1"/>
          </p:cNvSpPr>
          <p:nvPr/>
        </p:nvSpPr>
        <p:spPr bwMode="auto">
          <a:xfrm>
            <a:off x="2094396" y="1422195"/>
            <a:ext cx="7327900"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28600" indent="-228600"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eaLnBrk="1" hangingPunct="1">
              <a:spcBef>
                <a:spcPts val="1200"/>
              </a:spcBef>
              <a:spcAft>
                <a:spcPts val="600"/>
              </a:spcAft>
              <a:buFont typeface="Arial" panose="020B0604020202020204" pitchFamily="34" charset="0"/>
              <a:buChar char="•"/>
            </a:pPr>
            <a:r>
              <a:rPr lang="en-US" altLang="en-US" sz="2400" b="1" dirty="0">
                <a:solidFill>
                  <a:schemeClr val="tx1"/>
                </a:solidFill>
                <a:latin typeface="Calibri" panose="020F0502020204030204" pitchFamily="34" charset="0"/>
                <a:cs typeface="Calibri" panose="020F0502020204030204" pitchFamily="34" charset="0"/>
              </a:rPr>
              <a:t>Requirement: </a:t>
            </a:r>
            <a:r>
              <a:rPr lang="en-US" altLang="en-US" sz="2400" dirty="0">
                <a:solidFill>
                  <a:schemeClr val="tx1"/>
                </a:solidFill>
                <a:latin typeface="Calibri" panose="020F0502020204030204" pitchFamily="34" charset="0"/>
                <a:cs typeface="Calibri" panose="020F0502020204030204" pitchFamily="34" charset="0"/>
              </a:rPr>
              <a:t>A condition or capability needed by a user to solve a problem or achieve an objective that must be met or possessed by a system or system component to satisfy a contract, standard, specification, or other formally imposed document</a:t>
            </a:r>
          </a:p>
          <a:p>
            <a:pPr eaLnBrk="1" hangingPunct="1">
              <a:spcBef>
                <a:spcPts val="1200"/>
              </a:spcBef>
              <a:spcAft>
                <a:spcPts val="600"/>
              </a:spcAft>
              <a:buFont typeface="Arial" panose="020B0604020202020204" pitchFamily="34" charset="0"/>
              <a:buChar char="•"/>
            </a:pPr>
            <a:r>
              <a:rPr lang="en-US" altLang="en-US" sz="2400" b="1" dirty="0">
                <a:solidFill>
                  <a:schemeClr val="tx1"/>
                </a:solidFill>
                <a:latin typeface="Calibri" panose="020F0502020204030204" pitchFamily="34" charset="0"/>
                <a:cs typeface="Calibri" panose="020F0502020204030204" pitchFamily="34" charset="0"/>
              </a:rPr>
              <a:t>Review: </a:t>
            </a:r>
            <a:r>
              <a:rPr lang="en-US" altLang="en-US" sz="2400" dirty="0">
                <a:solidFill>
                  <a:schemeClr val="tx1"/>
                </a:solidFill>
                <a:latin typeface="Calibri" panose="020F0502020204030204" pitchFamily="34" charset="0"/>
                <a:cs typeface="Calibri" panose="020F0502020204030204" pitchFamily="34" charset="0"/>
              </a:rPr>
              <a:t>An evaluation of a product or project status to ascertain discrepancies from planned results and to recommend improvements</a:t>
            </a:r>
          </a:p>
          <a:p>
            <a:pPr eaLnBrk="1" hangingPunct="1">
              <a:spcBef>
                <a:spcPts val="1200"/>
              </a:spcBef>
              <a:spcAft>
                <a:spcPts val="600"/>
              </a:spcAft>
              <a:buFont typeface="Arial" panose="020B0604020202020204" pitchFamily="34" charset="0"/>
              <a:buChar char="•"/>
            </a:pPr>
            <a:r>
              <a:rPr lang="en-US" altLang="en-US" sz="2400" b="1" dirty="0">
                <a:solidFill>
                  <a:schemeClr val="tx1"/>
                </a:solidFill>
                <a:latin typeface="Calibri" panose="020F0502020204030204" pitchFamily="34" charset="0"/>
                <a:cs typeface="Calibri" panose="020F0502020204030204" pitchFamily="34" charset="0"/>
              </a:rPr>
              <a:t>Code: </a:t>
            </a:r>
            <a:r>
              <a:rPr lang="en-US" altLang="en-US" sz="2400" dirty="0">
                <a:solidFill>
                  <a:schemeClr val="tx1"/>
                </a:solidFill>
                <a:latin typeface="Calibri" panose="020F0502020204030204" pitchFamily="34" charset="0"/>
                <a:cs typeface="Calibri" panose="020F0502020204030204" pitchFamily="34" charset="0"/>
              </a:rPr>
              <a:t>Computer instructions and data definitions expressed in a programming language or in a form output by an assembler, compiler or other translator</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TOPIC LEARNING OUTCOMES</a:t>
            </a:r>
          </a:p>
        </p:txBody>
      </p:sp>
      <p:sp>
        <p:nvSpPr>
          <p:cNvPr id="4" name="Content Placeholder 3">
            <a:extLst>
              <a:ext uri="{FF2B5EF4-FFF2-40B4-BE49-F238E27FC236}">
                <a16:creationId xmlns:a16="http://schemas.microsoft.com/office/drawing/2014/main" id="{3455BEAC-0823-2B3E-9D1B-4A6DA5417C39}"/>
              </a:ext>
            </a:extLst>
          </p:cNvPr>
          <p:cNvSpPr>
            <a:spLocks noGrp="1"/>
          </p:cNvSpPr>
          <p:nvPr>
            <p:ph idx="1"/>
          </p:nvPr>
        </p:nvSpPr>
        <p:spPr/>
        <p:txBody>
          <a:bodyPr/>
          <a:lstStyle/>
          <a:p>
            <a:pPr marL="0" indent="0">
              <a:buNone/>
            </a:pPr>
            <a:r>
              <a:rPr lang="en-US" dirty="0"/>
              <a:t>At the end of this topic, you should be able to:</a:t>
            </a:r>
          </a:p>
          <a:p>
            <a:pPr marL="0" indent="0">
              <a:buNone/>
            </a:pPr>
            <a:r>
              <a:rPr lang="en-US" dirty="0"/>
              <a:t>1. Understand what is testing?</a:t>
            </a:r>
          </a:p>
          <a:p>
            <a:pPr marL="0" indent="0">
              <a:buNone/>
            </a:pPr>
            <a:r>
              <a:rPr lang="en-US" dirty="0"/>
              <a:t>2. Understand the principles of testing</a:t>
            </a:r>
          </a:p>
          <a:p>
            <a:pPr marL="0" indent="0">
              <a:buNone/>
            </a:pPr>
            <a:r>
              <a:rPr lang="en-US" dirty="0"/>
              <a:t>3. Various types of testing</a:t>
            </a:r>
          </a:p>
          <a:p>
            <a:pPr marL="0" indent="0">
              <a:buNone/>
            </a:pPr>
            <a:endParaRPr lang="en-US" dirty="0"/>
          </a:p>
        </p:txBody>
      </p:sp>
    </p:spTree>
    <p:extLst>
      <p:ext uri="{BB962C8B-B14F-4D97-AF65-F5344CB8AC3E}">
        <p14:creationId xmlns:p14="http://schemas.microsoft.com/office/powerpoint/2010/main" val="35913737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719BAC8C-E0DA-D8D7-4723-5CCD89975466}"/>
              </a:ext>
            </a:extLst>
          </p:cNvPr>
          <p:cNvSpPr txBox="1">
            <a:spLocks/>
          </p:cNvSpPr>
          <p:nvPr/>
        </p:nvSpPr>
        <p:spPr bwMode="auto">
          <a:xfrm>
            <a:off x="1268067" y="344005"/>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dirty="0">
                <a:solidFill>
                  <a:srgbClr val="000000"/>
                </a:solidFill>
                <a:latin typeface="Calibri" panose="020F0502020204030204" pitchFamily="34" charset="0"/>
                <a:cs typeface="Calibri" panose="020F0502020204030204" pitchFamily="34" charset="0"/>
              </a:rPr>
              <a:t>Defining Debugging, Test Basis and Test Case</a:t>
            </a:r>
          </a:p>
        </p:txBody>
      </p:sp>
      <p:sp>
        <p:nvSpPr>
          <p:cNvPr id="21507" name="TextBox 4">
            <a:extLst>
              <a:ext uri="{FF2B5EF4-FFF2-40B4-BE49-F238E27FC236}">
                <a16:creationId xmlns:a16="http://schemas.microsoft.com/office/drawing/2014/main" id="{D44F80E2-DCD9-7950-621A-5F5584894014}"/>
              </a:ext>
            </a:extLst>
          </p:cNvPr>
          <p:cNvSpPr txBox="1">
            <a:spLocks noChangeArrowheads="1"/>
          </p:cNvSpPr>
          <p:nvPr/>
        </p:nvSpPr>
        <p:spPr bwMode="auto">
          <a:xfrm>
            <a:off x="1965946" y="1793875"/>
            <a:ext cx="8260108" cy="378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marL="228600" indent="-228600"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algn="just" eaLnBrk="1" hangingPunct="1">
              <a:spcBef>
                <a:spcPts val="1200"/>
              </a:spcBef>
              <a:spcAft>
                <a:spcPts val="600"/>
              </a:spcAft>
              <a:buFont typeface="Arial" panose="020B0604020202020204" pitchFamily="34" charset="0"/>
              <a:buChar char="•"/>
            </a:pPr>
            <a:r>
              <a:rPr lang="en-US" altLang="en-US" sz="2400" b="1" dirty="0">
                <a:solidFill>
                  <a:schemeClr val="tx1"/>
                </a:solidFill>
                <a:latin typeface="Calibri" panose="020F0502020204030204" pitchFamily="34" charset="0"/>
                <a:cs typeface="Calibri" panose="020F0502020204030204" pitchFamily="34" charset="0"/>
              </a:rPr>
              <a:t>Debugging: </a:t>
            </a:r>
            <a:r>
              <a:rPr lang="en-US" altLang="en-US" sz="2400" dirty="0">
                <a:solidFill>
                  <a:schemeClr val="tx1"/>
                </a:solidFill>
                <a:latin typeface="Calibri" panose="020F0502020204030204" pitchFamily="34" charset="0"/>
                <a:cs typeface="Calibri" panose="020F0502020204030204" pitchFamily="34" charset="0"/>
              </a:rPr>
              <a:t>The process of finding, analyzing and removing the causes of failures in software</a:t>
            </a:r>
          </a:p>
          <a:p>
            <a:pPr algn="just" eaLnBrk="1" hangingPunct="1">
              <a:spcBef>
                <a:spcPts val="1200"/>
              </a:spcBef>
              <a:spcAft>
                <a:spcPts val="600"/>
              </a:spcAft>
              <a:buFont typeface="Arial" panose="020B0604020202020204" pitchFamily="34" charset="0"/>
              <a:buChar char="•"/>
            </a:pPr>
            <a:r>
              <a:rPr lang="en-US" altLang="en-US" sz="2400" b="1" dirty="0">
                <a:solidFill>
                  <a:schemeClr val="tx1"/>
                </a:solidFill>
                <a:latin typeface="Calibri" panose="020F0502020204030204" pitchFamily="34" charset="0"/>
                <a:cs typeface="Calibri" panose="020F0502020204030204" pitchFamily="34" charset="0"/>
              </a:rPr>
              <a:t>Test Basis: </a:t>
            </a:r>
            <a:r>
              <a:rPr lang="en-US" altLang="en-US" sz="2400" dirty="0">
                <a:solidFill>
                  <a:schemeClr val="tx1"/>
                </a:solidFill>
                <a:latin typeface="Calibri" panose="020F0502020204030204" pitchFamily="34" charset="0"/>
                <a:cs typeface="Calibri" panose="020F0502020204030204" pitchFamily="34" charset="0"/>
              </a:rPr>
              <a:t>All documents from which the requirements of a component or system can be inferred. The documentation on which  the test cases are based </a:t>
            </a:r>
          </a:p>
          <a:p>
            <a:pPr algn="just" eaLnBrk="1" hangingPunct="1">
              <a:spcBef>
                <a:spcPts val="1200"/>
              </a:spcBef>
              <a:spcAft>
                <a:spcPts val="600"/>
              </a:spcAft>
              <a:buFont typeface="Arial" panose="020B0604020202020204" pitchFamily="34" charset="0"/>
              <a:buChar char="•"/>
            </a:pPr>
            <a:r>
              <a:rPr lang="en-US" altLang="en-US" sz="2400" b="1" dirty="0">
                <a:solidFill>
                  <a:schemeClr val="tx1"/>
                </a:solidFill>
                <a:latin typeface="Calibri" panose="020F0502020204030204" pitchFamily="34" charset="0"/>
                <a:cs typeface="Calibri" panose="020F0502020204030204" pitchFamily="34" charset="0"/>
              </a:rPr>
              <a:t>Test case: </a:t>
            </a:r>
            <a:r>
              <a:rPr lang="en-US" altLang="en-US" sz="2400" dirty="0">
                <a:solidFill>
                  <a:schemeClr val="tx1"/>
                </a:solidFill>
                <a:latin typeface="Calibri" panose="020F0502020204030204" pitchFamily="34" charset="0"/>
                <a:cs typeface="Calibri" panose="020F0502020204030204" pitchFamily="34" charset="0"/>
              </a:rPr>
              <a:t>A set of input values, execution preconditions, expected results developed for a particular objective, such as to exercise a particular program path or to verify compliance with a specific requirement</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0AAB354-533B-FA53-5C99-C45EA6CF526D}"/>
              </a:ext>
            </a:extLst>
          </p:cNvPr>
          <p:cNvSpPr>
            <a:spLocks noGrp="1"/>
          </p:cNvSpPr>
          <p:nvPr>
            <p:ph type="ftr" sz="quarter" idx="10"/>
          </p:nvPr>
        </p:nvSpPr>
        <p:spPr>
          <a:xfrm>
            <a:off x="6248400" y="6623050"/>
            <a:ext cx="2895600" cy="234950"/>
          </a:xfrm>
          <a:prstGeom prst="rect">
            <a:avLst/>
          </a:prstGeom>
        </p:spPr>
        <p:txBody>
          <a:bodyPr/>
          <a:lstStyle>
            <a:defPPr>
              <a:defRPr lang="en-MY"/>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GB"/>
              <a:t>‹#›</a:t>
            </a:r>
          </a:p>
        </p:txBody>
      </p:sp>
      <p:sp>
        <p:nvSpPr>
          <p:cNvPr id="3" name="TextBox 2">
            <a:extLst>
              <a:ext uri="{FF2B5EF4-FFF2-40B4-BE49-F238E27FC236}">
                <a16:creationId xmlns:a16="http://schemas.microsoft.com/office/drawing/2014/main" id="{A04E1A59-1972-0FBD-1791-8CD7F8B94EE3}"/>
              </a:ext>
            </a:extLst>
          </p:cNvPr>
          <p:cNvSpPr txBox="1"/>
          <p:nvPr/>
        </p:nvSpPr>
        <p:spPr>
          <a:xfrm>
            <a:off x="2835966" y="2438401"/>
            <a:ext cx="6917635" cy="646331"/>
          </a:xfrm>
          <a:prstGeom prst="rect">
            <a:avLst/>
          </a:prstGeom>
          <a:noFill/>
        </p:spPr>
        <p:txBody>
          <a:bodyPr wrap="square" rtlCol="0">
            <a:spAutoFit/>
          </a:bodyPr>
          <a:lstStyle/>
          <a:p>
            <a:r>
              <a:rPr lang="en-US" sz="3600" b="1" dirty="0"/>
              <a:t>General Testing Principles</a:t>
            </a:r>
          </a:p>
        </p:txBody>
      </p:sp>
    </p:spTree>
    <p:extLst>
      <p:ext uri="{BB962C8B-B14F-4D97-AF65-F5344CB8AC3E}">
        <p14:creationId xmlns:p14="http://schemas.microsoft.com/office/powerpoint/2010/main" val="6152147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A2D55C93-05CC-7EC3-8F2E-E285D21BD90C}"/>
              </a:ext>
            </a:extLst>
          </p:cNvPr>
          <p:cNvSpPr txBox="1">
            <a:spLocks/>
          </p:cNvSpPr>
          <p:nvPr/>
        </p:nvSpPr>
        <p:spPr bwMode="auto">
          <a:xfrm>
            <a:off x="1262270" y="582544"/>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dirty="0">
                <a:solidFill>
                  <a:srgbClr val="000000"/>
                </a:solidFill>
                <a:latin typeface="Calibri" panose="020F0502020204030204" pitchFamily="34" charset="0"/>
                <a:cs typeface="Calibri" panose="020F0502020204030204" pitchFamily="34" charset="0"/>
              </a:rPr>
              <a:t>Principle 1 – Testing Shows Presence of Defects</a:t>
            </a:r>
          </a:p>
        </p:txBody>
      </p:sp>
      <p:sp>
        <p:nvSpPr>
          <p:cNvPr id="23555" name="TextBox 4">
            <a:extLst>
              <a:ext uri="{FF2B5EF4-FFF2-40B4-BE49-F238E27FC236}">
                <a16:creationId xmlns:a16="http://schemas.microsoft.com/office/drawing/2014/main" id="{0E3D52E7-7E70-04E1-278A-ED21CAD15505}"/>
              </a:ext>
            </a:extLst>
          </p:cNvPr>
          <p:cNvSpPr txBox="1">
            <a:spLocks noChangeArrowheads="1"/>
          </p:cNvSpPr>
          <p:nvPr/>
        </p:nvSpPr>
        <p:spPr bwMode="auto">
          <a:xfrm>
            <a:off x="2002735" y="1696072"/>
            <a:ext cx="7988300" cy="413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28600" indent="-228600"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Testing does not provide a zero defect software	</a:t>
            </a:r>
          </a:p>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A good test is one that has a high probability of finding an as-yet-undiscovered error</a:t>
            </a:r>
          </a:p>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Testing  systematically uncovers different classes of errors and does so with a minimum amount of time and effort</a:t>
            </a:r>
          </a:p>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Testing uncovers defect and minimizes impact, however, it does not guarantee defect free software </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EC120CC0-43D2-35ED-2A4B-8C5A3D66288B}"/>
              </a:ext>
            </a:extLst>
          </p:cNvPr>
          <p:cNvSpPr txBox="1">
            <a:spLocks/>
          </p:cNvSpPr>
          <p:nvPr/>
        </p:nvSpPr>
        <p:spPr bwMode="auto">
          <a:xfrm>
            <a:off x="1268067" y="450022"/>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dirty="0">
                <a:solidFill>
                  <a:srgbClr val="000000"/>
                </a:solidFill>
                <a:latin typeface="Calibri" panose="020F0502020204030204" pitchFamily="34" charset="0"/>
                <a:cs typeface="Calibri" panose="020F0502020204030204" pitchFamily="34" charset="0"/>
              </a:rPr>
              <a:t>Principle 2 – Exhaustive Testing is Impossible</a:t>
            </a:r>
          </a:p>
        </p:txBody>
      </p:sp>
      <p:sp>
        <p:nvSpPr>
          <p:cNvPr id="24579" name="TextBox 4">
            <a:extLst>
              <a:ext uri="{FF2B5EF4-FFF2-40B4-BE49-F238E27FC236}">
                <a16:creationId xmlns:a16="http://schemas.microsoft.com/office/drawing/2014/main" id="{957E4AD9-9353-C0EE-4528-09A5E66F4497}"/>
              </a:ext>
            </a:extLst>
          </p:cNvPr>
          <p:cNvSpPr txBox="1">
            <a:spLocks noChangeArrowheads="1"/>
          </p:cNvSpPr>
          <p:nvPr/>
        </p:nvSpPr>
        <p:spPr bwMode="auto">
          <a:xfrm>
            <a:off x="1915767" y="2157413"/>
            <a:ext cx="7988300" cy="304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28600" indent="-228600"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Testing all combinations of inputs and preconditions is not feasible</a:t>
            </a:r>
          </a:p>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As an alternative, risk analysis and prioritization are used to optimize testing efforts</a:t>
            </a:r>
          </a:p>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Exhaustive Testing requires an enormous amount of resources and is therefore impractical</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a16="http://schemas.microsoft.com/office/drawing/2014/main" id="{9A7902F5-23DE-1249-40E9-8F243F6622FC}"/>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Principle 3 – Early Testing</a:t>
            </a:r>
          </a:p>
        </p:txBody>
      </p:sp>
      <p:grpSp>
        <p:nvGrpSpPr>
          <p:cNvPr id="25603" name="Group 2">
            <a:extLst>
              <a:ext uri="{FF2B5EF4-FFF2-40B4-BE49-F238E27FC236}">
                <a16:creationId xmlns:a16="http://schemas.microsoft.com/office/drawing/2014/main" id="{195BBE53-A919-3459-2E05-468049214FD2}"/>
              </a:ext>
            </a:extLst>
          </p:cNvPr>
          <p:cNvGrpSpPr>
            <a:grpSpLocks/>
          </p:cNvGrpSpPr>
          <p:nvPr/>
        </p:nvGrpSpPr>
        <p:grpSpPr bwMode="auto">
          <a:xfrm>
            <a:off x="2209800" y="1244601"/>
            <a:ext cx="7785100" cy="4378325"/>
            <a:chOff x="685800" y="1244600"/>
            <a:chExt cx="7785100" cy="4377869"/>
          </a:xfrm>
        </p:grpSpPr>
        <p:sp>
          <p:nvSpPr>
            <p:cNvPr id="2" name="Rectangle 1">
              <a:extLst>
                <a:ext uri="{FF2B5EF4-FFF2-40B4-BE49-F238E27FC236}">
                  <a16:creationId xmlns:a16="http://schemas.microsoft.com/office/drawing/2014/main" id="{29763363-E84E-D873-5E28-315B5EA90865}"/>
                </a:ext>
              </a:extLst>
            </p:cNvPr>
            <p:cNvSpPr/>
            <p:nvPr/>
          </p:nvSpPr>
          <p:spPr bwMode="auto">
            <a:xfrm>
              <a:off x="685800" y="1244600"/>
              <a:ext cx="7785100" cy="660331"/>
            </a:xfrm>
            <a:prstGeom prst="rect">
              <a:avLst/>
            </a:prstGeom>
            <a:solidFill>
              <a:schemeClr val="bg1">
                <a:lumMod val="65000"/>
              </a:schemeClr>
            </a:solidFill>
            <a:ln w="9525" cap="flat" cmpd="sng" algn="ctr">
              <a:noFill/>
              <a:prstDash val="solid"/>
              <a:round/>
              <a:headEnd type="none" w="med" len="med"/>
              <a:tailEnd type="none" w="med" len="med"/>
            </a:ln>
            <a:effectLst/>
          </p:spPr>
          <p:txBody>
            <a:bodyPr/>
            <a:lstStyle/>
            <a:p>
              <a:pPr>
                <a:buFont typeface="Times New Roman" pitchFamily="16" charset="0"/>
                <a:buNone/>
                <a:defRPr/>
              </a:pPr>
              <a:r>
                <a:rPr lang="en-US" sz="2400" b="1" dirty="0">
                  <a:latin typeface="Calibri" pitchFamily="34" charset="0"/>
                  <a:cs typeface="Calibri" pitchFamily="34" charset="0"/>
                </a:rPr>
                <a:t>Earlier the testing Lesser the cost</a:t>
              </a:r>
            </a:p>
          </p:txBody>
        </p:sp>
        <p:sp>
          <p:nvSpPr>
            <p:cNvPr id="9" name="Rectangle 8">
              <a:extLst>
                <a:ext uri="{FF2B5EF4-FFF2-40B4-BE49-F238E27FC236}">
                  <a16:creationId xmlns:a16="http://schemas.microsoft.com/office/drawing/2014/main" id="{66B0E2D2-E820-BF78-2DE5-152450780813}"/>
                </a:ext>
              </a:extLst>
            </p:cNvPr>
            <p:cNvSpPr/>
            <p:nvPr/>
          </p:nvSpPr>
          <p:spPr bwMode="auto">
            <a:xfrm>
              <a:off x="685800" y="1752547"/>
              <a:ext cx="7785100" cy="3869922"/>
            </a:xfrm>
            <a:prstGeom prst="rect">
              <a:avLst/>
            </a:prstGeom>
            <a:solidFill>
              <a:schemeClr val="bg1">
                <a:lumMod val="95000"/>
              </a:schemeClr>
            </a:solidFill>
            <a:ln w="9525" cap="flat" cmpd="sng" algn="ctr">
              <a:noFill/>
              <a:prstDash val="solid"/>
              <a:round/>
              <a:headEnd type="none" w="med" len="med"/>
              <a:tailEnd type="none" w="med" len="med"/>
            </a:ln>
            <a:effectLst/>
          </p:spPr>
          <p:txBody>
            <a:bodyPr/>
            <a:lstStyle/>
            <a:p>
              <a:pPr>
                <a:buFont typeface="Times New Roman" pitchFamily="16" charset="0"/>
                <a:buNone/>
                <a:defRPr/>
              </a:pPr>
              <a:endParaRPr lang="en-US">
                <a:latin typeface="Times New Roman" pitchFamily="16" charset="0"/>
              </a:endParaRPr>
            </a:p>
          </p:txBody>
        </p:sp>
        <p:grpSp>
          <p:nvGrpSpPr>
            <p:cNvPr id="25606" name="Group 2">
              <a:extLst>
                <a:ext uri="{FF2B5EF4-FFF2-40B4-BE49-F238E27FC236}">
                  <a16:creationId xmlns:a16="http://schemas.microsoft.com/office/drawing/2014/main" id="{9587E162-A98A-F406-5C39-8CB225B8EF71}"/>
                </a:ext>
              </a:extLst>
            </p:cNvPr>
            <p:cNvGrpSpPr>
              <a:grpSpLocks/>
            </p:cNvGrpSpPr>
            <p:nvPr/>
          </p:nvGrpSpPr>
          <p:grpSpPr bwMode="auto">
            <a:xfrm>
              <a:off x="939800" y="1961264"/>
              <a:ext cx="7277100" cy="3391086"/>
              <a:chOff x="624" y="1104"/>
              <a:chExt cx="3809" cy="2063"/>
            </a:xfrm>
          </p:grpSpPr>
          <p:pic>
            <p:nvPicPr>
              <p:cNvPr id="25607" name="Picture 3">
                <a:extLst>
                  <a:ext uri="{FF2B5EF4-FFF2-40B4-BE49-F238E27FC236}">
                    <a16:creationId xmlns:a16="http://schemas.microsoft.com/office/drawing/2014/main" id="{27651E14-C569-5FB3-CCF8-DF67144E9E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 y="1104"/>
                <a:ext cx="3810" cy="20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25608" name="Text Box 4">
                <a:extLst>
                  <a:ext uri="{FF2B5EF4-FFF2-40B4-BE49-F238E27FC236}">
                    <a16:creationId xmlns:a16="http://schemas.microsoft.com/office/drawing/2014/main" id="{DC23F89D-4826-5926-8277-2216B8B6C8C5}"/>
                  </a:ext>
                </a:extLst>
              </p:cNvPr>
              <p:cNvSpPr txBox="1">
                <a:spLocks noChangeArrowheads="1"/>
              </p:cNvSpPr>
              <p:nvPr/>
            </p:nvSpPr>
            <p:spPr bwMode="auto">
              <a:xfrm>
                <a:off x="624" y="1104"/>
                <a:ext cx="3810" cy="20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p>
            </p:txBody>
          </p:sp>
        </p:grpSp>
      </p:gr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5B575DBA-92C3-DED6-EC88-C3AA2F974BC1}"/>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dirty="0">
                <a:solidFill>
                  <a:srgbClr val="000000"/>
                </a:solidFill>
                <a:latin typeface="Calibri" panose="020F0502020204030204" pitchFamily="34" charset="0"/>
                <a:cs typeface="Calibri" panose="020F0502020204030204" pitchFamily="34" charset="0"/>
              </a:rPr>
              <a:t>Principle 3 – Early Testing </a:t>
            </a:r>
            <a:r>
              <a:rPr lang="en-US" altLang="en-US" sz="2000" b="1" dirty="0">
                <a:solidFill>
                  <a:srgbClr val="000000"/>
                </a:solidFill>
                <a:latin typeface="Calibri" panose="020F0502020204030204" pitchFamily="34" charset="0"/>
                <a:cs typeface="Calibri" panose="020F0502020204030204" pitchFamily="34" charset="0"/>
              </a:rPr>
              <a:t>(CONTD.)</a:t>
            </a:r>
          </a:p>
          <a:p>
            <a:pPr algn="ctr" eaLnBrk="0" hangingPunct="0"/>
            <a:endParaRPr lang="en-US" altLang="en-US" sz="2000" b="1" dirty="0">
              <a:solidFill>
                <a:srgbClr val="000000"/>
              </a:solidFill>
              <a:latin typeface="Calibri" panose="020F0502020204030204" pitchFamily="34" charset="0"/>
              <a:cs typeface="Calibri" panose="020F0502020204030204" pitchFamily="34" charset="0"/>
            </a:endParaRPr>
          </a:p>
        </p:txBody>
      </p:sp>
      <p:grpSp>
        <p:nvGrpSpPr>
          <p:cNvPr id="26627" name="Group 2">
            <a:extLst>
              <a:ext uri="{FF2B5EF4-FFF2-40B4-BE49-F238E27FC236}">
                <a16:creationId xmlns:a16="http://schemas.microsoft.com/office/drawing/2014/main" id="{C36601AE-8DBB-BB7F-7DA4-D39C49AFA168}"/>
              </a:ext>
            </a:extLst>
          </p:cNvPr>
          <p:cNvGrpSpPr>
            <a:grpSpLocks/>
          </p:cNvGrpSpPr>
          <p:nvPr/>
        </p:nvGrpSpPr>
        <p:grpSpPr bwMode="auto">
          <a:xfrm>
            <a:off x="2152650" y="1611244"/>
            <a:ext cx="7785100" cy="4378325"/>
            <a:chOff x="685800" y="1244600"/>
            <a:chExt cx="7785100" cy="4377869"/>
          </a:xfrm>
        </p:grpSpPr>
        <p:sp>
          <p:nvSpPr>
            <p:cNvPr id="2" name="Rectangle 1">
              <a:extLst>
                <a:ext uri="{FF2B5EF4-FFF2-40B4-BE49-F238E27FC236}">
                  <a16:creationId xmlns:a16="http://schemas.microsoft.com/office/drawing/2014/main" id="{55946649-6D98-28A2-61E1-176AAC040AC9}"/>
                </a:ext>
              </a:extLst>
            </p:cNvPr>
            <p:cNvSpPr/>
            <p:nvPr/>
          </p:nvSpPr>
          <p:spPr bwMode="auto">
            <a:xfrm>
              <a:off x="685800" y="1244600"/>
              <a:ext cx="7785100" cy="660331"/>
            </a:xfrm>
            <a:prstGeom prst="rect">
              <a:avLst/>
            </a:prstGeom>
            <a:solidFill>
              <a:schemeClr val="bg1">
                <a:lumMod val="65000"/>
              </a:schemeClr>
            </a:solidFill>
            <a:ln w="9525" cap="flat" cmpd="sng" algn="ctr">
              <a:noFill/>
              <a:prstDash val="solid"/>
              <a:round/>
              <a:headEnd type="none" w="med" len="med"/>
              <a:tailEnd type="none" w="med" len="med"/>
            </a:ln>
            <a:effectLst/>
          </p:spPr>
          <p:txBody>
            <a:bodyPr/>
            <a:lstStyle/>
            <a:p>
              <a:pPr>
                <a:buFont typeface="Times New Roman" pitchFamily="16" charset="0"/>
                <a:buNone/>
                <a:defRPr/>
              </a:pPr>
              <a:r>
                <a:rPr lang="en-US" sz="2400" b="1" dirty="0">
                  <a:latin typeface="Calibri" pitchFamily="34" charset="0"/>
                  <a:cs typeface="Calibri" pitchFamily="34" charset="0"/>
                </a:rPr>
                <a:t>Earlier the testing Lesser the cost</a:t>
              </a:r>
            </a:p>
          </p:txBody>
        </p:sp>
        <p:sp>
          <p:nvSpPr>
            <p:cNvPr id="9" name="Rectangle 8">
              <a:extLst>
                <a:ext uri="{FF2B5EF4-FFF2-40B4-BE49-F238E27FC236}">
                  <a16:creationId xmlns:a16="http://schemas.microsoft.com/office/drawing/2014/main" id="{E4A9EE4C-0CCA-0367-4D98-C1AFED335BA7}"/>
                </a:ext>
              </a:extLst>
            </p:cNvPr>
            <p:cNvSpPr/>
            <p:nvPr/>
          </p:nvSpPr>
          <p:spPr bwMode="auto">
            <a:xfrm>
              <a:off x="685800" y="1752547"/>
              <a:ext cx="7785100" cy="3869922"/>
            </a:xfrm>
            <a:prstGeom prst="rect">
              <a:avLst/>
            </a:prstGeom>
            <a:solidFill>
              <a:schemeClr val="bg1">
                <a:lumMod val="95000"/>
              </a:schemeClr>
            </a:solidFill>
            <a:ln w="9525" cap="flat" cmpd="sng" algn="ctr">
              <a:noFill/>
              <a:prstDash val="solid"/>
              <a:round/>
              <a:headEnd type="none" w="med" len="med"/>
              <a:tailEnd type="none" w="med" len="med"/>
            </a:ln>
            <a:effectLst/>
          </p:spPr>
          <p:txBody>
            <a:bodyPr/>
            <a:lstStyle/>
            <a:p>
              <a:pPr>
                <a:buFont typeface="Times New Roman" pitchFamily="16" charset="0"/>
                <a:buNone/>
                <a:defRPr/>
              </a:pPr>
              <a:endParaRPr lang="en-US">
                <a:latin typeface="Times New Roman" pitchFamily="16" charset="0"/>
              </a:endParaRPr>
            </a:p>
          </p:txBody>
        </p:sp>
      </p:grpSp>
      <p:pic>
        <p:nvPicPr>
          <p:cNvPr id="26628" name="Picture 2">
            <a:extLst>
              <a:ext uri="{FF2B5EF4-FFF2-40B4-BE49-F238E27FC236}">
                <a16:creationId xmlns:a16="http://schemas.microsoft.com/office/drawing/2014/main" id="{6CD95F8D-61CE-F5F0-17A5-7591E3D582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2650" y="2378108"/>
            <a:ext cx="7543800" cy="3624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409BA7A0-71D7-FDF8-C9FA-78DBA8905ED7}"/>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Principle 4 – Defect Clustering</a:t>
            </a:r>
          </a:p>
        </p:txBody>
      </p:sp>
      <p:sp>
        <p:nvSpPr>
          <p:cNvPr id="27651" name="TextBox 4">
            <a:extLst>
              <a:ext uri="{FF2B5EF4-FFF2-40B4-BE49-F238E27FC236}">
                <a16:creationId xmlns:a16="http://schemas.microsoft.com/office/drawing/2014/main" id="{7B79DDA1-CD53-96CB-7E3F-3577DC4871F6}"/>
              </a:ext>
            </a:extLst>
          </p:cNvPr>
          <p:cNvSpPr txBox="1">
            <a:spLocks noChangeArrowheads="1"/>
          </p:cNvSpPr>
          <p:nvPr/>
        </p:nvSpPr>
        <p:spPr bwMode="auto">
          <a:xfrm>
            <a:off x="1876426" y="1824039"/>
            <a:ext cx="8448675" cy="2384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marL="228600" indent="-228600"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Number of defects vs. Modules – Small number of modules contributing to high ratio of defects</a:t>
            </a:r>
          </a:p>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The probability of the existence of more errors in a section of a program is proportional to the number of errors already found in that section</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A82777D9-CFA7-8B53-C640-FCB165FEB970}"/>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Principle 5 – Pesticide Paradox</a:t>
            </a:r>
          </a:p>
        </p:txBody>
      </p:sp>
      <p:sp>
        <p:nvSpPr>
          <p:cNvPr id="28675" name="TextBox 4">
            <a:extLst>
              <a:ext uri="{FF2B5EF4-FFF2-40B4-BE49-F238E27FC236}">
                <a16:creationId xmlns:a16="http://schemas.microsoft.com/office/drawing/2014/main" id="{16C8FEFC-0934-7DB6-8062-FF3CC6AED4E5}"/>
              </a:ext>
            </a:extLst>
          </p:cNvPr>
          <p:cNvSpPr txBox="1">
            <a:spLocks noChangeArrowheads="1"/>
          </p:cNvSpPr>
          <p:nvPr/>
        </p:nvSpPr>
        <p:spPr bwMode="auto">
          <a:xfrm>
            <a:off x="2095500" y="1766889"/>
            <a:ext cx="7988300" cy="347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28600" indent="-228600"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Pesticide paradox – More the tests applied to a software, the more immune it becomes to it</a:t>
            </a:r>
          </a:p>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There is very less chance of detecting new defects by running the same tests several times on a software</a:t>
            </a:r>
          </a:p>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To overcome this paradox, testers should regularly review and revise existing tests to potentially find more defects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a:extLst>
              <a:ext uri="{FF2B5EF4-FFF2-40B4-BE49-F238E27FC236}">
                <a16:creationId xmlns:a16="http://schemas.microsoft.com/office/drawing/2014/main" id="{77CDEF28-B190-B7C5-2D9F-123D6773C93F}"/>
              </a:ext>
            </a:extLst>
          </p:cNvPr>
          <p:cNvSpPr txBox="1">
            <a:spLocks/>
          </p:cNvSpPr>
          <p:nvPr/>
        </p:nvSpPr>
        <p:spPr bwMode="auto">
          <a:xfrm>
            <a:off x="1175302" y="547688"/>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dirty="0">
                <a:solidFill>
                  <a:srgbClr val="000000"/>
                </a:solidFill>
                <a:latin typeface="Calibri" panose="020F0502020204030204" pitchFamily="34" charset="0"/>
                <a:cs typeface="Calibri" panose="020F0502020204030204" pitchFamily="34" charset="0"/>
              </a:rPr>
              <a:t>Principle 6 – Testing is Context Dependent</a:t>
            </a:r>
          </a:p>
        </p:txBody>
      </p:sp>
      <p:sp>
        <p:nvSpPr>
          <p:cNvPr id="5" name="TextBox 4">
            <a:extLst>
              <a:ext uri="{FF2B5EF4-FFF2-40B4-BE49-F238E27FC236}">
                <a16:creationId xmlns:a16="http://schemas.microsoft.com/office/drawing/2014/main" id="{8525A89A-4745-55FC-55A2-BDB22509AA76}"/>
              </a:ext>
            </a:extLst>
          </p:cNvPr>
          <p:cNvSpPr txBox="1"/>
          <p:nvPr/>
        </p:nvSpPr>
        <p:spPr>
          <a:xfrm>
            <a:off x="2095500" y="1223964"/>
            <a:ext cx="7988300" cy="2308225"/>
          </a:xfrm>
          <a:prstGeom prst="rect">
            <a:avLst/>
          </a:prstGeom>
          <a:noFill/>
        </p:spPr>
        <p:txBody>
          <a:bodyPr lIns="0" tIns="0" rIns="0" bIns="0">
            <a:spAutoFit/>
          </a:bodyPr>
          <a:lstStyle>
            <a:defPPr>
              <a:defRPr lang="en-GB"/>
            </a:defPPr>
            <a:lvl1pPr>
              <a:spcBef>
                <a:spcPts val="600"/>
              </a:spcBef>
              <a:spcAft>
                <a:spcPts val="0"/>
              </a:spcAft>
              <a:defRPr sz="2400" b="1">
                <a:solidFill>
                  <a:schemeClr val="tx1"/>
                </a:solidFill>
                <a:latin typeface="Calibri" pitchFamily="34" charset="0"/>
                <a:ea typeface="+mn-ea"/>
                <a:cs typeface="Calibri" pitchFamily="34" charset="0"/>
              </a:defRPr>
            </a:lvl1pPr>
          </a:lstStyle>
          <a:p>
            <a:pPr>
              <a:spcAft>
                <a:spcPts val="600"/>
              </a:spcAft>
              <a:defRPr/>
            </a:pPr>
            <a:r>
              <a:rPr lang="en-US" dirty="0"/>
              <a:t>Test Effort, Impact and Priority varies depending on the following contexts:</a:t>
            </a:r>
          </a:p>
          <a:p>
            <a:pPr marL="228600" indent="-228600">
              <a:spcAft>
                <a:spcPts val="600"/>
              </a:spcAft>
              <a:buFont typeface="Arial" pitchFamily="34" charset="0"/>
              <a:buChar char="•"/>
              <a:defRPr/>
            </a:pPr>
            <a:r>
              <a:rPr lang="en-US" b="0" dirty="0"/>
              <a:t>Associated risk and prioritization of testing</a:t>
            </a:r>
          </a:p>
          <a:p>
            <a:pPr marL="228600" indent="-228600">
              <a:spcAft>
                <a:spcPts val="600"/>
              </a:spcAft>
              <a:buFont typeface="Arial" pitchFamily="34" charset="0"/>
              <a:buChar char="•"/>
              <a:defRPr/>
            </a:pPr>
            <a:r>
              <a:rPr lang="en-US" b="0" dirty="0"/>
              <a:t>Level of impact of a failure </a:t>
            </a:r>
          </a:p>
          <a:p>
            <a:pPr marL="228600" indent="-228600">
              <a:spcAft>
                <a:spcPts val="600"/>
              </a:spcAft>
              <a:buFont typeface="Arial" pitchFamily="34" charset="0"/>
              <a:buChar char="•"/>
              <a:defRPr/>
            </a:pPr>
            <a:r>
              <a:rPr lang="en-US" b="0" dirty="0"/>
              <a:t>Extent to which a software needs testing </a:t>
            </a:r>
          </a:p>
        </p:txBody>
      </p:sp>
      <p:graphicFrame>
        <p:nvGraphicFramePr>
          <p:cNvPr id="4" name="Group 3">
            <a:extLst>
              <a:ext uri="{FF2B5EF4-FFF2-40B4-BE49-F238E27FC236}">
                <a16:creationId xmlns:a16="http://schemas.microsoft.com/office/drawing/2014/main" id="{BE29702D-CD18-430E-F749-7200042ABBB0}"/>
              </a:ext>
            </a:extLst>
          </p:cNvPr>
          <p:cNvGraphicFramePr>
            <a:graphicFrameLocks noGrp="1"/>
          </p:cNvGraphicFramePr>
          <p:nvPr/>
        </p:nvGraphicFramePr>
        <p:xfrm>
          <a:off x="1905000" y="3644900"/>
          <a:ext cx="8307388" cy="2393950"/>
        </p:xfrm>
        <a:graphic>
          <a:graphicData uri="http://schemas.openxmlformats.org/drawingml/2006/table">
            <a:tbl>
              <a:tblPr/>
              <a:tblGrid>
                <a:gridCol w="1854200">
                  <a:extLst>
                    <a:ext uri="{9D8B030D-6E8A-4147-A177-3AD203B41FA5}">
                      <a16:colId xmlns:a16="http://schemas.microsoft.com/office/drawing/2014/main" val="20000"/>
                    </a:ext>
                  </a:extLst>
                </a:gridCol>
                <a:gridCol w="1468438">
                  <a:extLst>
                    <a:ext uri="{9D8B030D-6E8A-4147-A177-3AD203B41FA5}">
                      <a16:colId xmlns:a16="http://schemas.microsoft.com/office/drawing/2014/main" val="20001"/>
                    </a:ext>
                  </a:extLst>
                </a:gridCol>
                <a:gridCol w="1662112">
                  <a:extLst>
                    <a:ext uri="{9D8B030D-6E8A-4147-A177-3AD203B41FA5}">
                      <a16:colId xmlns:a16="http://schemas.microsoft.com/office/drawing/2014/main" val="20002"/>
                    </a:ext>
                  </a:extLst>
                </a:gridCol>
                <a:gridCol w="1662113">
                  <a:extLst>
                    <a:ext uri="{9D8B030D-6E8A-4147-A177-3AD203B41FA5}">
                      <a16:colId xmlns:a16="http://schemas.microsoft.com/office/drawing/2014/main" val="20003"/>
                    </a:ext>
                  </a:extLst>
                </a:gridCol>
                <a:gridCol w="1660525">
                  <a:extLst>
                    <a:ext uri="{9D8B030D-6E8A-4147-A177-3AD203B41FA5}">
                      <a16:colId xmlns:a16="http://schemas.microsoft.com/office/drawing/2014/main" val="20004"/>
                    </a:ext>
                  </a:extLst>
                </a:gridCol>
              </a:tblGrid>
              <a:tr h="584244">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1" i="0" u="none" strike="noStrike" cap="none" normalizeH="0" baseline="0" dirty="0">
                          <a:ln>
                            <a:noFill/>
                          </a:ln>
                          <a:solidFill>
                            <a:srgbClr val="000000"/>
                          </a:solidFill>
                          <a:effectLst/>
                          <a:latin typeface="Calibri" pitchFamily="34" charset="0"/>
                          <a:ea typeface="DejaVu Sans" charset="0"/>
                          <a:cs typeface="Calibri" pitchFamily="34" charset="0"/>
                        </a:rPr>
                        <a:t>Application</a:t>
                      </a:r>
                      <a:r>
                        <a:rPr kumimoji="0" lang="en-US" sz="2400" b="0" i="0" u="none" strike="noStrike" cap="none" normalizeH="0" baseline="0" dirty="0">
                          <a:ln>
                            <a:noFill/>
                          </a:ln>
                          <a:solidFill>
                            <a:srgbClr val="000000"/>
                          </a:solidFill>
                          <a:effectLst/>
                          <a:latin typeface="Calibri" pitchFamily="34" charset="0"/>
                          <a:ea typeface="DejaVu Sans" charset="0"/>
                          <a:cs typeface="Calibri" pitchFamily="34" charset="0"/>
                        </a:rPr>
                        <a:t> </a:t>
                      </a:r>
                    </a:p>
                  </a:txBody>
                  <a:tcPr marL="0" marR="0" marT="0" marB="0" anchor="ctr" horzOverflow="overflow">
                    <a:lnL>
                      <a:noFill/>
                    </a:lnL>
                    <a:lnR>
                      <a:noFill/>
                    </a:lnR>
                    <a:lnT>
                      <a:noFill/>
                    </a:lnT>
                    <a:lnB>
                      <a:noFill/>
                    </a:lnB>
                    <a:lnTlToBr>
                      <a:noFill/>
                    </a:lnTlToBr>
                    <a:lnBlToTr>
                      <a:noFill/>
                    </a:lnBlToTr>
                    <a:solidFill>
                      <a:schemeClr val="accent2">
                        <a:lumMod val="40000"/>
                        <a:lumOff val="60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1" i="0" u="none" strike="noStrike" cap="none" normalizeH="0" baseline="0" dirty="0">
                          <a:ln>
                            <a:noFill/>
                          </a:ln>
                          <a:solidFill>
                            <a:srgbClr val="000000"/>
                          </a:solidFill>
                          <a:effectLst/>
                          <a:latin typeface="Calibri" pitchFamily="34" charset="0"/>
                          <a:ea typeface="DejaVu Sans" charset="0"/>
                          <a:cs typeface="Calibri" pitchFamily="34" charset="0"/>
                        </a:rPr>
                        <a:t>Test Effort</a:t>
                      </a:r>
                      <a:r>
                        <a:rPr kumimoji="0" lang="en-US" sz="2400" b="0" i="0" u="none" strike="noStrike" cap="none" normalizeH="0" baseline="0" dirty="0">
                          <a:ln>
                            <a:noFill/>
                          </a:ln>
                          <a:solidFill>
                            <a:srgbClr val="000000"/>
                          </a:solidFill>
                          <a:effectLst/>
                          <a:latin typeface="Calibri" pitchFamily="34" charset="0"/>
                          <a:ea typeface="DejaVu Sans" charset="0"/>
                          <a:cs typeface="Calibri" pitchFamily="34" charset="0"/>
                        </a:rPr>
                        <a:t> </a:t>
                      </a:r>
                    </a:p>
                  </a:txBody>
                  <a:tcPr marL="0" marR="0" marT="0" marB="0" anchor="ctr" horzOverflow="overflow">
                    <a:lnL>
                      <a:noFill/>
                    </a:lnL>
                    <a:lnR>
                      <a:noFill/>
                    </a:lnR>
                    <a:lnT>
                      <a:noFill/>
                    </a:lnT>
                    <a:lnB>
                      <a:noFill/>
                    </a:lnB>
                    <a:lnTlToBr>
                      <a:noFill/>
                    </a:lnTlToBr>
                    <a:lnBlToTr>
                      <a:noFill/>
                    </a:lnBlToTr>
                    <a:solidFill>
                      <a:schemeClr val="accent2">
                        <a:lumMod val="40000"/>
                        <a:lumOff val="60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1" i="0" u="none" strike="noStrike" cap="none" normalizeH="0" baseline="0" dirty="0">
                          <a:ln>
                            <a:noFill/>
                          </a:ln>
                          <a:solidFill>
                            <a:srgbClr val="000000"/>
                          </a:solidFill>
                          <a:effectLst/>
                          <a:latin typeface="Calibri" pitchFamily="34" charset="0"/>
                          <a:ea typeface="DejaVu Sans" charset="0"/>
                          <a:cs typeface="Calibri" pitchFamily="34" charset="0"/>
                        </a:rPr>
                        <a:t>Risk</a:t>
                      </a:r>
                      <a:r>
                        <a:rPr kumimoji="0" lang="en-US" sz="2400" b="0" i="0" u="none" strike="noStrike" cap="none" normalizeH="0" baseline="0" dirty="0">
                          <a:ln>
                            <a:noFill/>
                          </a:ln>
                          <a:solidFill>
                            <a:srgbClr val="000000"/>
                          </a:solidFill>
                          <a:effectLst/>
                          <a:latin typeface="Calibri" pitchFamily="34" charset="0"/>
                          <a:ea typeface="DejaVu Sans" charset="0"/>
                          <a:cs typeface="Calibri" pitchFamily="34" charset="0"/>
                        </a:rPr>
                        <a:t> </a:t>
                      </a:r>
                    </a:p>
                  </a:txBody>
                  <a:tcPr marL="0" marR="0" marT="0" marB="0" anchor="ctr" horzOverflow="overflow">
                    <a:lnL>
                      <a:noFill/>
                    </a:lnL>
                    <a:lnR>
                      <a:noFill/>
                    </a:lnR>
                    <a:lnT>
                      <a:noFill/>
                    </a:lnT>
                    <a:lnB>
                      <a:noFill/>
                    </a:lnB>
                    <a:lnTlToBr>
                      <a:noFill/>
                    </a:lnTlToBr>
                    <a:lnBlToTr>
                      <a:noFill/>
                    </a:lnBlToTr>
                    <a:solidFill>
                      <a:schemeClr val="accent2">
                        <a:lumMod val="40000"/>
                        <a:lumOff val="60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1" i="0" u="none" strike="noStrike" cap="none" normalizeH="0" baseline="0" dirty="0">
                          <a:ln>
                            <a:noFill/>
                          </a:ln>
                          <a:solidFill>
                            <a:srgbClr val="000000"/>
                          </a:solidFill>
                          <a:effectLst/>
                          <a:latin typeface="Calibri" pitchFamily="34" charset="0"/>
                          <a:ea typeface="DejaVu Sans" charset="0"/>
                          <a:cs typeface="Calibri" pitchFamily="34" charset="0"/>
                        </a:rPr>
                        <a:t>Impact</a:t>
                      </a:r>
                      <a:r>
                        <a:rPr kumimoji="0" lang="en-US" sz="2400" b="0" i="0" u="none" strike="noStrike" cap="none" normalizeH="0" baseline="0" dirty="0">
                          <a:ln>
                            <a:noFill/>
                          </a:ln>
                          <a:solidFill>
                            <a:srgbClr val="000000"/>
                          </a:solidFill>
                          <a:effectLst/>
                          <a:latin typeface="Calibri" pitchFamily="34" charset="0"/>
                          <a:ea typeface="DejaVu Sans" charset="0"/>
                          <a:cs typeface="Calibri" pitchFamily="34" charset="0"/>
                        </a:rPr>
                        <a:t> </a:t>
                      </a:r>
                    </a:p>
                  </a:txBody>
                  <a:tcPr marL="0" marR="0" marT="0" marB="0" anchor="ctr" horzOverflow="overflow">
                    <a:lnL>
                      <a:noFill/>
                    </a:lnL>
                    <a:lnR>
                      <a:noFill/>
                    </a:lnR>
                    <a:lnT>
                      <a:noFill/>
                    </a:lnT>
                    <a:lnB>
                      <a:noFill/>
                    </a:lnB>
                    <a:lnTlToBr>
                      <a:noFill/>
                    </a:lnTlToBr>
                    <a:lnBlToTr>
                      <a:noFill/>
                    </a:lnBlToTr>
                    <a:solidFill>
                      <a:schemeClr val="accent2">
                        <a:lumMod val="40000"/>
                        <a:lumOff val="60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1" i="0" u="none" strike="noStrike" cap="none" normalizeH="0" baseline="0" dirty="0">
                          <a:ln>
                            <a:noFill/>
                          </a:ln>
                          <a:solidFill>
                            <a:srgbClr val="000000"/>
                          </a:solidFill>
                          <a:effectLst/>
                          <a:latin typeface="Calibri" pitchFamily="34" charset="0"/>
                          <a:ea typeface="DejaVu Sans" charset="0"/>
                          <a:cs typeface="Calibri" pitchFamily="34" charset="0"/>
                        </a:rPr>
                        <a:t>Priority</a:t>
                      </a:r>
                      <a:r>
                        <a:rPr kumimoji="0" lang="en-US" sz="2400" b="0" i="0" u="none" strike="noStrike" cap="none" normalizeH="0" baseline="0" dirty="0">
                          <a:ln>
                            <a:noFill/>
                          </a:ln>
                          <a:solidFill>
                            <a:srgbClr val="000000"/>
                          </a:solidFill>
                          <a:effectLst/>
                          <a:latin typeface="Calibri" pitchFamily="34" charset="0"/>
                          <a:ea typeface="DejaVu Sans" charset="0"/>
                          <a:cs typeface="Calibri" pitchFamily="34" charset="0"/>
                        </a:rPr>
                        <a:t> </a:t>
                      </a:r>
                    </a:p>
                  </a:txBody>
                  <a:tcPr marL="0" marR="0" marT="0" marB="0" anchor="ctr" horzOverflow="overflow">
                    <a:lnL>
                      <a:noFill/>
                    </a:lnL>
                    <a:lnR>
                      <a:noFill/>
                    </a:lnR>
                    <a:lnT>
                      <a:noFill/>
                    </a:lnT>
                    <a:lnB>
                      <a:noFill/>
                    </a:lnB>
                    <a:lnTlToBr>
                      <a:noFill/>
                    </a:lnTlToBr>
                    <a:lnBlToTr>
                      <a:noFill/>
                    </a:lnBlToTr>
                    <a:solidFill>
                      <a:schemeClr val="accent2">
                        <a:lumMod val="40000"/>
                        <a:lumOff val="60000"/>
                      </a:schemeClr>
                    </a:solidFill>
                  </a:tcPr>
                </a:tc>
                <a:extLst>
                  <a:ext uri="{0D108BD9-81ED-4DB2-BD59-A6C34878D82A}">
                    <a16:rowId xmlns:a16="http://schemas.microsoft.com/office/drawing/2014/main" val="10000"/>
                  </a:ext>
                </a:extLst>
              </a:tr>
              <a:tr h="987139">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0" i="0" u="none" strike="noStrike" cap="none" normalizeH="0" baseline="0" dirty="0">
                          <a:ln>
                            <a:noFill/>
                          </a:ln>
                          <a:solidFill>
                            <a:srgbClr val="000000"/>
                          </a:solidFill>
                          <a:effectLst/>
                          <a:latin typeface="Calibri" pitchFamily="34" charset="0"/>
                          <a:ea typeface="DejaVu Sans" charset="0"/>
                          <a:cs typeface="Calibri" pitchFamily="34" charset="0"/>
                        </a:rPr>
                        <a:t>Aerospace applications </a:t>
                      </a:r>
                    </a:p>
                  </a:txBody>
                  <a:tcPr marL="0" marR="0" marT="0" marB="0" anchor="ctr" horzOverflow="overflow">
                    <a:lnL>
                      <a:noFill/>
                    </a:lnL>
                    <a:lnR>
                      <a:noFill/>
                    </a:lnR>
                    <a:lnT>
                      <a:noFill/>
                    </a:lnT>
                    <a:lnB>
                      <a:noFill/>
                    </a:lnB>
                    <a:lnTlToBr>
                      <a:noFill/>
                    </a:lnTlToBr>
                    <a:lnBlToTr>
                      <a:noFill/>
                    </a:lnBlToTr>
                    <a:solidFill>
                      <a:schemeClr val="accent3">
                        <a:lumMod val="95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0" i="0" u="none" strike="noStrike" cap="none" normalizeH="0" baseline="0" dirty="0">
                          <a:ln>
                            <a:noFill/>
                          </a:ln>
                          <a:solidFill>
                            <a:srgbClr val="000000"/>
                          </a:solidFill>
                          <a:effectLst/>
                          <a:latin typeface="Calibri" pitchFamily="34" charset="0"/>
                          <a:ea typeface="DejaVu Sans" charset="0"/>
                          <a:cs typeface="Calibri" pitchFamily="34" charset="0"/>
                        </a:rPr>
                        <a:t>Maximum </a:t>
                      </a:r>
                    </a:p>
                  </a:txBody>
                  <a:tcPr marL="0" marR="0" marT="0" marB="0" anchor="ctr" horzOverflow="overflow">
                    <a:lnL>
                      <a:noFill/>
                    </a:lnL>
                    <a:lnR>
                      <a:noFill/>
                    </a:lnR>
                    <a:lnT>
                      <a:noFill/>
                    </a:lnT>
                    <a:lnB>
                      <a:noFill/>
                    </a:lnB>
                    <a:lnTlToBr>
                      <a:noFill/>
                    </a:lnTlToBr>
                    <a:lnBlToTr>
                      <a:noFill/>
                    </a:lnBlToTr>
                    <a:solidFill>
                      <a:schemeClr val="accent3">
                        <a:lumMod val="95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0" i="0" u="none" strike="noStrike" cap="none" normalizeH="0" baseline="0" dirty="0">
                          <a:ln>
                            <a:noFill/>
                          </a:ln>
                          <a:solidFill>
                            <a:srgbClr val="000000"/>
                          </a:solidFill>
                          <a:effectLst/>
                          <a:latin typeface="Calibri" pitchFamily="34" charset="0"/>
                          <a:ea typeface="DejaVu Sans" charset="0"/>
                          <a:cs typeface="Calibri" pitchFamily="34" charset="0"/>
                        </a:rPr>
                        <a:t>Higher Risk </a:t>
                      </a:r>
                    </a:p>
                  </a:txBody>
                  <a:tcPr marL="0" marR="0" marT="0" marB="0" anchor="ctr" horzOverflow="overflow">
                    <a:lnL>
                      <a:noFill/>
                    </a:lnL>
                    <a:lnR>
                      <a:noFill/>
                    </a:lnR>
                    <a:lnT>
                      <a:noFill/>
                    </a:lnT>
                    <a:lnB>
                      <a:noFill/>
                    </a:lnB>
                    <a:lnTlToBr>
                      <a:noFill/>
                    </a:lnTlToBr>
                    <a:lnBlToTr>
                      <a:noFill/>
                    </a:lnBlToTr>
                    <a:solidFill>
                      <a:schemeClr val="accent3">
                        <a:lumMod val="95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0" i="0" u="none" strike="noStrike" cap="none" normalizeH="0" baseline="0" dirty="0">
                          <a:ln>
                            <a:noFill/>
                          </a:ln>
                          <a:solidFill>
                            <a:srgbClr val="000000"/>
                          </a:solidFill>
                          <a:effectLst/>
                          <a:latin typeface="Calibri" pitchFamily="34" charset="0"/>
                          <a:cs typeface="Calibri" pitchFamily="34" charset="0"/>
                        </a:rPr>
                        <a:t>Critical            </a:t>
                      </a:r>
                    </a:p>
                  </a:txBody>
                  <a:tcPr marL="0" marR="0" marT="0" marB="0" anchor="ctr" horzOverflow="overflow">
                    <a:lnL>
                      <a:noFill/>
                    </a:lnL>
                    <a:lnR>
                      <a:noFill/>
                    </a:lnR>
                    <a:lnT>
                      <a:noFill/>
                    </a:lnT>
                    <a:lnB>
                      <a:noFill/>
                    </a:lnB>
                    <a:lnTlToBr>
                      <a:noFill/>
                    </a:lnTlToBr>
                    <a:lnBlToTr>
                      <a:noFill/>
                    </a:lnBlToTr>
                    <a:solidFill>
                      <a:schemeClr val="accent3">
                        <a:lumMod val="95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0" i="0" u="none" strike="noStrike" cap="none" normalizeH="0" baseline="0" dirty="0">
                          <a:ln>
                            <a:noFill/>
                          </a:ln>
                          <a:solidFill>
                            <a:srgbClr val="000000"/>
                          </a:solidFill>
                          <a:effectLst/>
                          <a:latin typeface="Calibri" pitchFamily="34" charset="0"/>
                          <a:cs typeface="Calibri" pitchFamily="34" charset="0"/>
                        </a:rPr>
                        <a:t>High </a:t>
                      </a:r>
                    </a:p>
                  </a:txBody>
                  <a:tcPr marL="0" marR="0" marT="0" marB="0" anchor="ctr" horzOverflow="overflow">
                    <a:lnL>
                      <a:noFill/>
                    </a:lnL>
                    <a:lnR>
                      <a:noFill/>
                    </a:lnR>
                    <a:lnT>
                      <a:noFill/>
                    </a:lnT>
                    <a:lnB>
                      <a:noFill/>
                    </a:lnB>
                    <a:lnTlToBr>
                      <a:noFill/>
                    </a:lnTlToBr>
                    <a:lnBlToTr>
                      <a:noFill/>
                    </a:lnBlToTr>
                    <a:solidFill>
                      <a:schemeClr val="accent3">
                        <a:lumMod val="95000"/>
                      </a:schemeClr>
                    </a:solidFill>
                  </a:tcPr>
                </a:tc>
                <a:extLst>
                  <a:ext uri="{0D108BD9-81ED-4DB2-BD59-A6C34878D82A}">
                    <a16:rowId xmlns:a16="http://schemas.microsoft.com/office/drawing/2014/main" val="10001"/>
                  </a:ext>
                </a:extLst>
              </a:tr>
              <a:tr h="822567">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0" i="0" u="none" strike="noStrike" cap="none" normalizeH="0" baseline="0" dirty="0">
                          <a:ln>
                            <a:noFill/>
                          </a:ln>
                          <a:solidFill>
                            <a:srgbClr val="000000"/>
                          </a:solidFill>
                          <a:effectLst/>
                          <a:latin typeface="Calibri" pitchFamily="34" charset="0"/>
                          <a:ea typeface="DejaVu Sans" charset="0"/>
                          <a:cs typeface="Calibri" pitchFamily="34" charset="0"/>
                        </a:rPr>
                        <a:t>E-Commerce </a:t>
                      </a:r>
                    </a:p>
                  </a:txBody>
                  <a:tcPr marL="0" marR="0" marT="0" marB="0" anchor="ctr" horzOverflow="overflow">
                    <a:lnL>
                      <a:noFill/>
                    </a:lnL>
                    <a:lnR>
                      <a:noFill/>
                    </a:lnR>
                    <a:lnT>
                      <a:noFill/>
                    </a:lnT>
                    <a:lnB>
                      <a:noFill/>
                    </a:lnB>
                    <a:lnTlToBr>
                      <a:noFill/>
                    </a:lnTlToBr>
                    <a:lnBlToTr>
                      <a:noFill/>
                    </a:lnBlToTr>
                    <a:solidFill>
                      <a:schemeClr val="accent2">
                        <a:lumMod val="20000"/>
                        <a:lumOff val="80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0" i="0" u="none" strike="noStrike" cap="none" normalizeH="0" baseline="0" dirty="0">
                          <a:ln>
                            <a:noFill/>
                          </a:ln>
                          <a:solidFill>
                            <a:srgbClr val="000000"/>
                          </a:solidFill>
                          <a:effectLst/>
                          <a:latin typeface="Calibri" pitchFamily="34" charset="0"/>
                          <a:ea typeface="DejaVu Sans" charset="0"/>
                          <a:cs typeface="Calibri" pitchFamily="34" charset="0"/>
                        </a:rPr>
                        <a:t>Minimal </a:t>
                      </a:r>
                    </a:p>
                  </a:txBody>
                  <a:tcPr marL="0" marR="0" marT="0" marB="0" anchor="ctr" horzOverflow="overflow">
                    <a:lnL>
                      <a:noFill/>
                    </a:lnL>
                    <a:lnR>
                      <a:noFill/>
                    </a:lnR>
                    <a:lnT>
                      <a:noFill/>
                    </a:lnT>
                    <a:lnB>
                      <a:noFill/>
                    </a:lnB>
                    <a:lnTlToBr>
                      <a:noFill/>
                    </a:lnTlToBr>
                    <a:lnBlToTr>
                      <a:noFill/>
                    </a:lnBlToTr>
                    <a:solidFill>
                      <a:schemeClr val="accent2">
                        <a:lumMod val="20000"/>
                        <a:lumOff val="80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0" i="0" u="none" strike="noStrike" cap="none" normalizeH="0" baseline="0" dirty="0">
                          <a:ln>
                            <a:noFill/>
                          </a:ln>
                          <a:solidFill>
                            <a:srgbClr val="000000"/>
                          </a:solidFill>
                          <a:effectLst/>
                          <a:latin typeface="Calibri" pitchFamily="34" charset="0"/>
                          <a:ea typeface="DejaVu Sans" charset="0"/>
                          <a:cs typeface="Calibri" pitchFamily="34" charset="0"/>
                        </a:rPr>
                        <a:t>Lower Risk </a:t>
                      </a:r>
                    </a:p>
                  </a:txBody>
                  <a:tcPr marL="0" marR="0" marT="0" marB="0" anchor="ctr" horzOverflow="overflow">
                    <a:lnL>
                      <a:noFill/>
                    </a:lnL>
                    <a:lnR>
                      <a:noFill/>
                    </a:lnR>
                    <a:lnT>
                      <a:noFill/>
                    </a:lnT>
                    <a:lnB>
                      <a:noFill/>
                    </a:lnB>
                    <a:lnTlToBr>
                      <a:noFill/>
                    </a:lnTlToBr>
                    <a:lnBlToTr>
                      <a:noFill/>
                    </a:lnBlToTr>
                    <a:solidFill>
                      <a:schemeClr val="accent2">
                        <a:lumMod val="20000"/>
                        <a:lumOff val="80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0" i="0" u="none" strike="noStrike" cap="none" normalizeH="0" baseline="0" dirty="0">
                          <a:ln>
                            <a:noFill/>
                          </a:ln>
                          <a:solidFill>
                            <a:srgbClr val="000000"/>
                          </a:solidFill>
                          <a:effectLst/>
                          <a:latin typeface="Calibri" pitchFamily="34" charset="0"/>
                          <a:cs typeface="Calibri" pitchFamily="34" charset="0"/>
                        </a:rPr>
                        <a:t>Low              </a:t>
                      </a:r>
                    </a:p>
                  </a:txBody>
                  <a:tcPr marL="0" marR="0" marT="0" marB="0" anchor="ctr" horzOverflow="overflow">
                    <a:lnL>
                      <a:noFill/>
                    </a:lnL>
                    <a:lnR>
                      <a:noFill/>
                    </a:lnR>
                    <a:lnT>
                      <a:noFill/>
                    </a:lnT>
                    <a:lnB>
                      <a:noFill/>
                    </a:lnB>
                    <a:lnTlToBr>
                      <a:noFill/>
                    </a:lnTlToBr>
                    <a:lnBlToTr>
                      <a:noFill/>
                    </a:lnBlToTr>
                    <a:solidFill>
                      <a:schemeClr val="accent2">
                        <a:lumMod val="20000"/>
                        <a:lumOff val="80000"/>
                      </a:schemeClr>
                    </a:solidFill>
                  </a:tcPr>
                </a:tc>
                <a:tc>
                  <a:txBody>
                    <a:bodyPr/>
                    <a:lstStyle/>
                    <a:p>
                      <a:pPr marL="0" marR="0" lvl="0" indent="0" algn="ctr" defTabSz="449263" rtl="0" eaLnBrk="1" fontAlgn="base" latinLnBrk="0" hangingPunct="1">
                        <a:lnSpc>
                          <a:spcPct val="100000"/>
                        </a:lnSpc>
                        <a:spcBef>
                          <a:spcPts val="0"/>
                        </a:spcBef>
                        <a:spcAft>
                          <a:spcPct val="0"/>
                        </a:spcAft>
                        <a:buClrTx/>
                        <a:buSzPct val="7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kumimoji="0" lang="en-US" sz="2400" b="0" i="0" u="none" strike="noStrike" cap="none" normalizeH="0" baseline="0" dirty="0">
                          <a:ln>
                            <a:noFill/>
                          </a:ln>
                          <a:solidFill>
                            <a:srgbClr val="000000"/>
                          </a:solidFill>
                          <a:effectLst/>
                          <a:latin typeface="Calibri" pitchFamily="34" charset="0"/>
                          <a:cs typeface="Calibri" pitchFamily="34" charset="0"/>
                        </a:rPr>
                        <a:t>Medium </a:t>
                      </a:r>
                    </a:p>
                  </a:txBody>
                  <a:tcPr marL="0" marR="0" marT="0" marB="0" anchor="ctr" horzOverflow="overflow">
                    <a:lnL>
                      <a:noFill/>
                    </a:lnL>
                    <a:lnR>
                      <a:noFill/>
                    </a:lnR>
                    <a:lnT>
                      <a:noFill/>
                    </a:lnT>
                    <a:lnB>
                      <a:noFill/>
                    </a:lnB>
                    <a:lnTlToBr>
                      <a:noFill/>
                    </a:lnTlToBr>
                    <a:lnBlToTr>
                      <a:noFill/>
                    </a:lnBlToTr>
                    <a:solidFill>
                      <a:schemeClr val="accent2">
                        <a:lumMod val="20000"/>
                        <a:lumOff val="80000"/>
                      </a:schemeClr>
                    </a:solidFill>
                  </a:tcPr>
                </a:tc>
                <a:extLst>
                  <a:ext uri="{0D108BD9-81ED-4DB2-BD59-A6C34878D82A}">
                    <a16:rowId xmlns:a16="http://schemas.microsoft.com/office/drawing/2014/main" val="10002"/>
                  </a:ext>
                </a:extLst>
              </a:tr>
            </a:tbl>
          </a:graphicData>
        </a:graphic>
      </p:graphicFrame>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a:extLst>
              <a:ext uri="{FF2B5EF4-FFF2-40B4-BE49-F238E27FC236}">
                <a16:creationId xmlns:a16="http://schemas.microsoft.com/office/drawing/2014/main" id="{2CCD79BA-CD62-AE2B-010F-46D8B7A5830C}"/>
              </a:ext>
            </a:extLst>
          </p:cNvPr>
          <p:cNvSpPr txBox="1">
            <a:spLocks/>
          </p:cNvSpPr>
          <p:nvPr/>
        </p:nvSpPr>
        <p:spPr bwMode="auto">
          <a:xfrm>
            <a:off x="2095501" y="344006"/>
            <a:ext cx="7077075"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dirty="0">
                <a:solidFill>
                  <a:srgbClr val="000000"/>
                </a:solidFill>
                <a:latin typeface="Calibri" panose="020F0502020204030204" pitchFamily="34" charset="0"/>
                <a:cs typeface="Calibri" panose="020F0502020204030204" pitchFamily="34" charset="0"/>
              </a:rPr>
              <a:t>Principle 7 – Absence-of-errors Fallacy</a:t>
            </a:r>
          </a:p>
        </p:txBody>
      </p:sp>
      <p:sp>
        <p:nvSpPr>
          <p:cNvPr id="30723" name="TextBox 4">
            <a:extLst>
              <a:ext uri="{FF2B5EF4-FFF2-40B4-BE49-F238E27FC236}">
                <a16:creationId xmlns:a16="http://schemas.microsoft.com/office/drawing/2014/main" id="{978E3E64-18E4-BD9A-D443-771E62B2B748}"/>
              </a:ext>
            </a:extLst>
          </p:cNvPr>
          <p:cNvSpPr txBox="1">
            <a:spLocks noChangeArrowheads="1"/>
          </p:cNvSpPr>
          <p:nvPr/>
        </p:nvSpPr>
        <p:spPr bwMode="auto">
          <a:xfrm>
            <a:off x="2028825" y="1824038"/>
            <a:ext cx="7988300" cy="238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28600" indent="-228600"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Testing will not help if the system built is unusable and does not meet the requirements </a:t>
            </a:r>
          </a:p>
          <a:p>
            <a:pPr algn="just" eaLnBrk="1" hangingPunct="1">
              <a:spcBef>
                <a:spcPts val="12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Testing only exposes the presence of errors in software, it cannot be used to verify the absence of errors </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804106F-FA64-286A-04FC-353B30B818C8}"/>
              </a:ext>
            </a:extLst>
          </p:cNvPr>
          <p:cNvSpPr>
            <a:spLocks noGrp="1"/>
          </p:cNvSpPr>
          <p:nvPr>
            <p:ph idx="1"/>
          </p:nvPr>
        </p:nvSpPr>
        <p:spPr>
          <a:xfrm>
            <a:off x="254000" y="1697038"/>
            <a:ext cx="11061700" cy="4525962"/>
          </a:xfrm>
        </p:spPr>
        <p:txBody>
          <a:bodyPr/>
          <a:lstStyle/>
          <a:p>
            <a:pPr eaLnBrk="1" hangingPunct="1">
              <a:spcBef>
                <a:spcPts val="6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Why is Testing necessary</a:t>
            </a:r>
          </a:p>
          <a:p>
            <a:pPr eaLnBrk="1" hangingPunct="1">
              <a:spcBef>
                <a:spcPts val="6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What is Testing</a:t>
            </a:r>
          </a:p>
          <a:p>
            <a:pPr eaLnBrk="1" hangingPunct="1">
              <a:spcBef>
                <a:spcPts val="6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General Testing Principles</a:t>
            </a:r>
          </a:p>
          <a:p>
            <a:pPr eaLnBrk="1" hangingPunct="1">
              <a:spcBef>
                <a:spcPts val="6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Fundamental Test Process</a:t>
            </a:r>
          </a:p>
          <a:p>
            <a:pPr eaLnBrk="1" hangingPunct="1">
              <a:spcBef>
                <a:spcPts val="6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The Psychology of Testing</a:t>
            </a:r>
          </a:p>
          <a:p>
            <a:pPr eaLnBrk="1" hangingPunct="1">
              <a:spcBef>
                <a:spcPts val="600"/>
              </a:spcBef>
              <a:spcAft>
                <a:spcPts val="600"/>
              </a:spcAft>
              <a:buFont typeface="Arial" panose="020B0604020202020204" pitchFamily="34" charset="0"/>
              <a:buChar char="•"/>
            </a:pPr>
            <a:r>
              <a:rPr lang="en-US" altLang="en-US" sz="2800" dirty="0">
                <a:solidFill>
                  <a:schemeClr val="tx1"/>
                </a:solidFill>
                <a:latin typeface="Calibri" panose="020F0502020204030204" pitchFamily="34" charset="0"/>
                <a:cs typeface="Calibri" panose="020F0502020204030204" pitchFamily="34" charset="0"/>
              </a:rPr>
              <a:t>Codes of Ethics</a:t>
            </a:r>
          </a:p>
          <a:p>
            <a:pPr marL="0" indent="0">
              <a:buNone/>
            </a:pPr>
            <a:endParaRPr lang="en-MY" dirty="0"/>
          </a:p>
        </p:txBody>
      </p:sp>
      <p:sp>
        <p:nvSpPr>
          <p:cNvPr id="4" name="Title 3">
            <a:extLst>
              <a:ext uri="{FF2B5EF4-FFF2-40B4-BE49-F238E27FC236}">
                <a16:creationId xmlns:a16="http://schemas.microsoft.com/office/drawing/2014/main" id="{8030856A-6B10-E63A-FF9D-FCC3E858E38B}"/>
              </a:ext>
            </a:extLst>
          </p:cNvPr>
          <p:cNvSpPr>
            <a:spLocks noGrp="1"/>
          </p:cNvSpPr>
          <p:nvPr>
            <p:ph type="title"/>
          </p:nvPr>
        </p:nvSpPr>
        <p:spPr/>
        <p:txBody>
          <a:bodyPr/>
          <a:lstStyle/>
          <a:p>
            <a:r>
              <a:rPr lang="en-MY" dirty="0"/>
              <a:t>Contents &amp; Structure</a:t>
            </a:r>
          </a:p>
        </p:txBody>
      </p:sp>
    </p:spTree>
    <p:extLst>
      <p:ext uri="{BB962C8B-B14F-4D97-AF65-F5344CB8AC3E}">
        <p14:creationId xmlns:p14="http://schemas.microsoft.com/office/powerpoint/2010/main" val="12221726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B644EB6-149F-F3EE-91DE-07F43F997ADF}"/>
              </a:ext>
            </a:extLst>
          </p:cNvPr>
          <p:cNvSpPr>
            <a:spLocks noGrp="1"/>
          </p:cNvSpPr>
          <p:nvPr>
            <p:ph type="ftr" sz="quarter" idx="10"/>
          </p:nvPr>
        </p:nvSpPr>
        <p:spPr>
          <a:xfrm>
            <a:off x="6248400" y="6623050"/>
            <a:ext cx="2895600" cy="234950"/>
          </a:xfrm>
          <a:prstGeom prst="rect">
            <a:avLst/>
          </a:prstGeom>
        </p:spPr>
        <p:txBody>
          <a:bodyPr/>
          <a:lstStyle>
            <a:defPPr>
              <a:defRPr lang="en-MY"/>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GB"/>
              <a:t>‹#›</a:t>
            </a:r>
          </a:p>
        </p:txBody>
      </p:sp>
      <p:sp>
        <p:nvSpPr>
          <p:cNvPr id="3" name="TextBox 2">
            <a:extLst>
              <a:ext uri="{FF2B5EF4-FFF2-40B4-BE49-F238E27FC236}">
                <a16:creationId xmlns:a16="http://schemas.microsoft.com/office/drawing/2014/main" id="{98E209D6-4397-B5B2-6B0E-3E20DDDF6544}"/>
              </a:ext>
            </a:extLst>
          </p:cNvPr>
          <p:cNvSpPr txBox="1"/>
          <p:nvPr/>
        </p:nvSpPr>
        <p:spPr>
          <a:xfrm>
            <a:off x="2915478" y="2809462"/>
            <a:ext cx="6546574" cy="646331"/>
          </a:xfrm>
          <a:prstGeom prst="rect">
            <a:avLst/>
          </a:prstGeom>
          <a:noFill/>
        </p:spPr>
        <p:txBody>
          <a:bodyPr wrap="square" rtlCol="0">
            <a:spAutoFit/>
          </a:bodyPr>
          <a:lstStyle/>
          <a:p>
            <a:r>
              <a:rPr lang="en-US" sz="3600" b="1" dirty="0"/>
              <a:t>Fundamental Test Process</a:t>
            </a:r>
          </a:p>
        </p:txBody>
      </p:sp>
    </p:spTree>
    <p:extLst>
      <p:ext uri="{BB962C8B-B14F-4D97-AF65-F5344CB8AC3E}">
        <p14:creationId xmlns:p14="http://schemas.microsoft.com/office/powerpoint/2010/main" val="31408480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9165D5DB-3BE9-DE48-EA9B-57D501434957}"/>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Fundamental Test Process</a:t>
            </a:r>
          </a:p>
        </p:txBody>
      </p:sp>
      <p:grpSp>
        <p:nvGrpSpPr>
          <p:cNvPr id="32771" name="Group 2">
            <a:extLst>
              <a:ext uri="{FF2B5EF4-FFF2-40B4-BE49-F238E27FC236}">
                <a16:creationId xmlns:a16="http://schemas.microsoft.com/office/drawing/2014/main" id="{410E1DCD-E9CF-E0E1-1D76-FFA39F827C43}"/>
              </a:ext>
            </a:extLst>
          </p:cNvPr>
          <p:cNvGrpSpPr>
            <a:grpSpLocks/>
          </p:cNvGrpSpPr>
          <p:nvPr/>
        </p:nvGrpSpPr>
        <p:grpSpPr bwMode="auto">
          <a:xfrm>
            <a:off x="2671763" y="1011239"/>
            <a:ext cx="7258050" cy="4948237"/>
            <a:chOff x="642922" y="936795"/>
            <a:chExt cx="7505798" cy="5117684"/>
          </a:xfrm>
        </p:grpSpPr>
        <p:grpSp>
          <p:nvGrpSpPr>
            <p:cNvPr id="32772" name="Group 2">
              <a:extLst>
                <a:ext uri="{FF2B5EF4-FFF2-40B4-BE49-F238E27FC236}">
                  <a16:creationId xmlns:a16="http://schemas.microsoft.com/office/drawing/2014/main" id="{FAB9F35D-28F5-2D3B-D1B4-6428DC997CF5}"/>
                </a:ext>
              </a:extLst>
            </p:cNvPr>
            <p:cNvGrpSpPr>
              <a:grpSpLocks/>
            </p:cNvGrpSpPr>
            <p:nvPr/>
          </p:nvGrpSpPr>
          <p:grpSpPr bwMode="auto">
            <a:xfrm>
              <a:off x="4079078" y="1352164"/>
              <a:ext cx="4024932" cy="367386"/>
              <a:chOff x="1728" y="720"/>
              <a:chExt cx="2561" cy="226"/>
            </a:xfrm>
          </p:grpSpPr>
          <p:sp>
            <p:nvSpPr>
              <p:cNvPr id="32802" name="AutoShape 3">
                <a:extLst>
                  <a:ext uri="{FF2B5EF4-FFF2-40B4-BE49-F238E27FC236}">
                    <a16:creationId xmlns:a16="http://schemas.microsoft.com/office/drawing/2014/main" id="{C46583F3-AB79-138F-0123-F6896BEF9DC0}"/>
                  </a:ext>
                </a:extLst>
              </p:cNvPr>
              <p:cNvSpPr>
                <a:spLocks/>
              </p:cNvSpPr>
              <p:nvPr/>
            </p:nvSpPr>
            <p:spPr bwMode="auto">
              <a:xfrm>
                <a:off x="1728" y="720"/>
                <a:ext cx="2561" cy="226"/>
              </a:xfrm>
              <a:prstGeom prst="roundRect">
                <a:avLst>
                  <a:gd name="adj" fmla="val 241"/>
                </a:avLst>
              </a:prstGeom>
              <a:noFill/>
              <a:ln w="9360">
                <a:solidFill>
                  <a:srgbClr val="000000"/>
                </a:solidFill>
                <a:miter lim="800000"/>
                <a:headEnd type="triangle" w="med" len="me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en-US" altLang="en-US">
                  <a:latin typeface="Calibri" panose="020F0502020204030204" pitchFamily="34" charset="0"/>
                  <a:cs typeface="Calibri" panose="020F0502020204030204" pitchFamily="34" charset="0"/>
                </a:endParaRPr>
              </a:p>
            </p:txBody>
          </p:sp>
          <p:sp>
            <p:nvSpPr>
              <p:cNvPr id="32803" name="Text Box 4">
                <a:extLst>
                  <a:ext uri="{FF2B5EF4-FFF2-40B4-BE49-F238E27FC236}">
                    <a16:creationId xmlns:a16="http://schemas.microsoft.com/office/drawing/2014/main" id="{CDFB2257-60C3-EBB3-3D77-FE09FDDE7A33}"/>
                  </a:ext>
                </a:extLst>
              </p:cNvPr>
              <p:cNvSpPr txBox="1">
                <a:spLocks noChangeArrowheads="1"/>
              </p:cNvSpPr>
              <p:nvPr/>
            </p:nvSpPr>
            <p:spPr bwMode="auto">
              <a:xfrm>
                <a:off x="1730" y="749"/>
                <a:ext cx="2557"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ctr" anchorCtr="1">
                <a:spAutoFit/>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lnSpc>
                    <a:spcPct val="95000"/>
                  </a:lnSpc>
                  <a:buClrTx/>
                  <a:buFontTx/>
                  <a:buNone/>
                </a:pPr>
                <a:r>
                  <a:rPr lang="en-GB" altLang="en-US">
                    <a:solidFill>
                      <a:srgbClr val="000000"/>
                    </a:solidFill>
                    <a:latin typeface="Calibri" panose="020F0502020204030204" pitchFamily="34" charset="0"/>
                    <a:cs typeface="Calibri" panose="020F0502020204030204" pitchFamily="34" charset="0"/>
                  </a:rPr>
                  <a:t> </a:t>
                </a:r>
                <a:r>
                  <a:rPr lang="en-GB" altLang="en-US" b="1">
                    <a:solidFill>
                      <a:srgbClr val="000000"/>
                    </a:solidFill>
                    <a:latin typeface="Calibri" panose="020F0502020204030204" pitchFamily="34" charset="0"/>
                    <a:cs typeface="Calibri" panose="020F0502020204030204" pitchFamily="34" charset="0"/>
                  </a:rPr>
                  <a:t>Test Planning And Control</a:t>
                </a:r>
              </a:p>
            </p:txBody>
          </p:sp>
        </p:grpSp>
        <p:grpSp>
          <p:nvGrpSpPr>
            <p:cNvPr id="32773" name="Group 5">
              <a:extLst>
                <a:ext uri="{FF2B5EF4-FFF2-40B4-BE49-F238E27FC236}">
                  <a16:creationId xmlns:a16="http://schemas.microsoft.com/office/drawing/2014/main" id="{EA717EA7-DBF3-E74E-9D86-A50A1DBD7F0D}"/>
                </a:ext>
              </a:extLst>
            </p:cNvPr>
            <p:cNvGrpSpPr>
              <a:grpSpLocks/>
            </p:cNvGrpSpPr>
            <p:nvPr/>
          </p:nvGrpSpPr>
          <p:grpSpPr bwMode="auto">
            <a:xfrm>
              <a:off x="4122345" y="2341548"/>
              <a:ext cx="4023360" cy="365760"/>
              <a:chOff x="1758" y="1406"/>
              <a:chExt cx="2561" cy="226"/>
            </a:xfrm>
          </p:grpSpPr>
          <p:sp>
            <p:nvSpPr>
              <p:cNvPr id="32800" name="AutoShape 6">
                <a:extLst>
                  <a:ext uri="{FF2B5EF4-FFF2-40B4-BE49-F238E27FC236}">
                    <a16:creationId xmlns:a16="http://schemas.microsoft.com/office/drawing/2014/main" id="{50EE822A-7D46-5B71-F977-14A65DC2B42A}"/>
                  </a:ext>
                </a:extLst>
              </p:cNvPr>
              <p:cNvSpPr>
                <a:spLocks/>
              </p:cNvSpPr>
              <p:nvPr/>
            </p:nvSpPr>
            <p:spPr bwMode="auto">
              <a:xfrm>
                <a:off x="1758" y="1406"/>
                <a:ext cx="2561" cy="226"/>
              </a:xfrm>
              <a:prstGeom prst="roundRect">
                <a:avLst>
                  <a:gd name="adj" fmla="val 241"/>
                </a:avLst>
              </a:prstGeom>
              <a:noFill/>
              <a:ln w="9360">
                <a:solidFill>
                  <a:srgbClr val="000000"/>
                </a:solidFill>
                <a:miter lim="800000"/>
                <a:headEnd type="triangle" w="med" len="me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en-US" altLang="en-US">
                  <a:latin typeface="Calibri" panose="020F0502020204030204" pitchFamily="34" charset="0"/>
                  <a:cs typeface="Calibri" panose="020F0502020204030204" pitchFamily="34" charset="0"/>
                </a:endParaRPr>
              </a:p>
            </p:txBody>
          </p:sp>
          <p:sp>
            <p:nvSpPr>
              <p:cNvPr id="32801" name="Text Box 7">
                <a:extLst>
                  <a:ext uri="{FF2B5EF4-FFF2-40B4-BE49-F238E27FC236}">
                    <a16:creationId xmlns:a16="http://schemas.microsoft.com/office/drawing/2014/main" id="{3151F1FE-B6AB-5569-0D81-5E69B2A69F7C}"/>
                  </a:ext>
                </a:extLst>
              </p:cNvPr>
              <p:cNvSpPr txBox="1">
                <a:spLocks noChangeArrowheads="1"/>
              </p:cNvSpPr>
              <p:nvPr/>
            </p:nvSpPr>
            <p:spPr bwMode="auto">
              <a:xfrm>
                <a:off x="1760" y="1434"/>
                <a:ext cx="2242" cy="1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ctr" anchorCtr="1">
                <a:spAutoFit/>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lnSpc>
                    <a:spcPct val="95000"/>
                  </a:lnSpc>
                  <a:buClrTx/>
                  <a:buFontTx/>
                  <a:buNone/>
                </a:pPr>
                <a:r>
                  <a:rPr lang="en-GB" altLang="en-US" b="1">
                    <a:solidFill>
                      <a:srgbClr val="000000"/>
                    </a:solidFill>
                    <a:latin typeface="Calibri" panose="020F0502020204030204" pitchFamily="34" charset="0"/>
                    <a:cs typeface="Calibri" panose="020F0502020204030204" pitchFamily="34" charset="0"/>
                  </a:rPr>
                  <a:t>Test Analysis And Design</a:t>
                </a:r>
              </a:p>
            </p:txBody>
          </p:sp>
        </p:grpSp>
        <p:grpSp>
          <p:nvGrpSpPr>
            <p:cNvPr id="32774" name="Group 8">
              <a:extLst>
                <a:ext uri="{FF2B5EF4-FFF2-40B4-BE49-F238E27FC236}">
                  <a16:creationId xmlns:a16="http://schemas.microsoft.com/office/drawing/2014/main" id="{2211544C-8686-F0EC-4ED6-F777FF7CCEAF}"/>
                </a:ext>
              </a:extLst>
            </p:cNvPr>
            <p:cNvGrpSpPr>
              <a:grpSpLocks/>
            </p:cNvGrpSpPr>
            <p:nvPr/>
          </p:nvGrpSpPr>
          <p:grpSpPr bwMode="auto">
            <a:xfrm>
              <a:off x="4123788" y="3359776"/>
              <a:ext cx="4024932" cy="367386"/>
              <a:chOff x="1759" y="2112"/>
              <a:chExt cx="2561" cy="226"/>
            </a:xfrm>
          </p:grpSpPr>
          <p:sp>
            <p:nvSpPr>
              <p:cNvPr id="32798" name="AutoShape 9">
                <a:extLst>
                  <a:ext uri="{FF2B5EF4-FFF2-40B4-BE49-F238E27FC236}">
                    <a16:creationId xmlns:a16="http://schemas.microsoft.com/office/drawing/2014/main" id="{9FD35250-2A2D-623B-972E-38F3736F6F80}"/>
                  </a:ext>
                </a:extLst>
              </p:cNvPr>
              <p:cNvSpPr>
                <a:spLocks/>
              </p:cNvSpPr>
              <p:nvPr/>
            </p:nvSpPr>
            <p:spPr bwMode="auto">
              <a:xfrm>
                <a:off x="1759" y="2112"/>
                <a:ext cx="2561" cy="226"/>
              </a:xfrm>
              <a:prstGeom prst="roundRect">
                <a:avLst>
                  <a:gd name="adj" fmla="val 241"/>
                </a:avLst>
              </a:prstGeom>
              <a:noFill/>
              <a:ln w="9360">
                <a:solidFill>
                  <a:srgbClr val="000000"/>
                </a:solidFill>
                <a:miter lim="800000"/>
                <a:headEnd type="triangle" w="med" len="me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en-US" altLang="en-US">
                  <a:latin typeface="Calibri" panose="020F0502020204030204" pitchFamily="34" charset="0"/>
                  <a:cs typeface="Calibri" panose="020F0502020204030204" pitchFamily="34" charset="0"/>
                </a:endParaRPr>
              </a:p>
            </p:txBody>
          </p:sp>
          <p:sp>
            <p:nvSpPr>
              <p:cNvPr id="32799" name="Text Box 10">
                <a:extLst>
                  <a:ext uri="{FF2B5EF4-FFF2-40B4-BE49-F238E27FC236}">
                    <a16:creationId xmlns:a16="http://schemas.microsoft.com/office/drawing/2014/main" id="{606252E1-0BD9-44C1-BADD-AE45DEDE2305}"/>
                  </a:ext>
                </a:extLst>
              </p:cNvPr>
              <p:cNvSpPr txBox="1">
                <a:spLocks noChangeArrowheads="1"/>
              </p:cNvSpPr>
              <p:nvPr/>
            </p:nvSpPr>
            <p:spPr bwMode="auto">
              <a:xfrm>
                <a:off x="1761" y="2140"/>
                <a:ext cx="2558"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ctr" anchorCtr="1">
                <a:spAutoFit/>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lnSpc>
                    <a:spcPct val="95000"/>
                  </a:lnSpc>
                  <a:buClrTx/>
                  <a:buFontTx/>
                  <a:buNone/>
                </a:pPr>
                <a:r>
                  <a:rPr lang="en-GB" altLang="en-US" b="1">
                    <a:solidFill>
                      <a:srgbClr val="000000"/>
                    </a:solidFill>
                    <a:latin typeface="Calibri" panose="020F0502020204030204" pitchFamily="34" charset="0"/>
                    <a:cs typeface="Calibri" panose="020F0502020204030204" pitchFamily="34" charset="0"/>
                  </a:rPr>
                  <a:t>Test Implementation And Execution</a:t>
                </a:r>
              </a:p>
            </p:txBody>
          </p:sp>
        </p:grpSp>
        <p:grpSp>
          <p:nvGrpSpPr>
            <p:cNvPr id="32775" name="Group 11">
              <a:extLst>
                <a:ext uri="{FF2B5EF4-FFF2-40B4-BE49-F238E27FC236}">
                  <a16:creationId xmlns:a16="http://schemas.microsoft.com/office/drawing/2014/main" id="{59FD6854-369C-E439-8D49-658CA2FC621D}"/>
                </a:ext>
              </a:extLst>
            </p:cNvPr>
            <p:cNvGrpSpPr>
              <a:grpSpLocks/>
            </p:cNvGrpSpPr>
            <p:nvPr/>
          </p:nvGrpSpPr>
          <p:grpSpPr bwMode="auto">
            <a:xfrm>
              <a:off x="4123788" y="4279932"/>
              <a:ext cx="4024932" cy="367386"/>
              <a:chOff x="1759" y="2750"/>
              <a:chExt cx="2561" cy="226"/>
            </a:xfrm>
          </p:grpSpPr>
          <p:sp>
            <p:nvSpPr>
              <p:cNvPr id="32796" name="AutoShape 12">
                <a:extLst>
                  <a:ext uri="{FF2B5EF4-FFF2-40B4-BE49-F238E27FC236}">
                    <a16:creationId xmlns:a16="http://schemas.microsoft.com/office/drawing/2014/main" id="{36C8E3C4-1113-50F8-217C-14C74BAC0753}"/>
                  </a:ext>
                </a:extLst>
              </p:cNvPr>
              <p:cNvSpPr>
                <a:spLocks/>
              </p:cNvSpPr>
              <p:nvPr/>
            </p:nvSpPr>
            <p:spPr bwMode="auto">
              <a:xfrm>
                <a:off x="1759" y="2750"/>
                <a:ext cx="2561" cy="226"/>
              </a:xfrm>
              <a:prstGeom prst="roundRect">
                <a:avLst>
                  <a:gd name="adj" fmla="val 241"/>
                </a:avLst>
              </a:prstGeom>
              <a:noFill/>
              <a:ln w="9360">
                <a:solidFill>
                  <a:srgbClr val="000000"/>
                </a:solidFill>
                <a:miter lim="800000"/>
                <a:headEnd type="triangle" w="med" len="me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en-US" altLang="en-US">
                  <a:latin typeface="Calibri" panose="020F0502020204030204" pitchFamily="34" charset="0"/>
                  <a:cs typeface="Calibri" panose="020F0502020204030204" pitchFamily="34" charset="0"/>
                </a:endParaRPr>
              </a:p>
            </p:txBody>
          </p:sp>
          <p:sp>
            <p:nvSpPr>
              <p:cNvPr id="32797" name="Text Box 13">
                <a:extLst>
                  <a:ext uri="{FF2B5EF4-FFF2-40B4-BE49-F238E27FC236}">
                    <a16:creationId xmlns:a16="http://schemas.microsoft.com/office/drawing/2014/main" id="{B3CDC543-22D1-B719-B3A0-946278DC47F5}"/>
                  </a:ext>
                </a:extLst>
              </p:cNvPr>
              <p:cNvSpPr txBox="1">
                <a:spLocks noChangeArrowheads="1"/>
              </p:cNvSpPr>
              <p:nvPr/>
            </p:nvSpPr>
            <p:spPr bwMode="auto">
              <a:xfrm>
                <a:off x="1761" y="2778"/>
                <a:ext cx="2558"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ctr" anchorCtr="1">
                <a:spAutoFit/>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lnSpc>
                    <a:spcPct val="95000"/>
                  </a:lnSpc>
                  <a:buClrTx/>
                  <a:buFontTx/>
                  <a:buNone/>
                </a:pPr>
                <a:r>
                  <a:rPr lang="en-GB" altLang="en-US" b="1">
                    <a:solidFill>
                      <a:srgbClr val="000000"/>
                    </a:solidFill>
                    <a:latin typeface="Calibri" panose="020F0502020204030204" pitchFamily="34" charset="0"/>
                    <a:cs typeface="Calibri" panose="020F0502020204030204" pitchFamily="34" charset="0"/>
                  </a:rPr>
                  <a:t>Exit Criteria And Reporting</a:t>
                </a:r>
              </a:p>
            </p:txBody>
          </p:sp>
        </p:grpSp>
        <p:grpSp>
          <p:nvGrpSpPr>
            <p:cNvPr id="32776" name="Group 14">
              <a:extLst>
                <a:ext uri="{FF2B5EF4-FFF2-40B4-BE49-F238E27FC236}">
                  <a16:creationId xmlns:a16="http://schemas.microsoft.com/office/drawing/2014/main" id="{4C1A772E-649D-2206-9E3C-D8A28536C511}"/>
                </a:ext>
              </a:extLst>
            </p:cNvPr>
            <p:cNvGrpSpPr>
              <a:grpSpLocks/>
            </p:cNvGrpSpPr>
            <p:nvPr/>
          </p:nvGrpSpPr>
          <p:grpSpPr bwMode="auto">
            <a:xfrm>
              <a:off x="4123788" y="5159704"/>
              <a:ext cx="4024932" cy="367386"/>
              <a:chOff x="1759" y="3360"/>
              <a:chExt cx="2561" cy="226"/>
            </a:xfrm>
          </p:grpSpPr>
          <p:sp>
            <p:nvSpPr>
              <p:cNvPr id="32794" name="AutoShape 15">
                <a:extLst>
                  <a:ext uri="{FF2B5EF4-FFF2-40B4-BE49-F238E27FC236}">
                    <a16:creationId xmlns:a16="http://schemas.microsoft.com/office/drawing/2014/main" id="{8136B94E-8EFD-321E-97D3-F02811FE7E05}"/>
                  </a:ext>
                </a:extLst>
              </p:cNvPr>
              <p:cNvSpPr>
                <a:spLocks/>
              </p:cNvSpPr>
              <p:nvPr/>
            </p:nvSpPr>
            <p:spPr bwMode="auto">
              <a:xfrm>
                <a:off x="1759" y="3360"/>
                <a:ext cx="2561" cy="226"/>
              </a:xfrm>
              <a:prstGeom prst="roundRect">
                <a:avLst>
                  <a:gd name="adj" fmla="val 241"/>
                </a:avLst>
              </a:prstGeom>
              <a:noFill/>
              <a:ln w="9360">
                <a:solidFill>
                  <a:srgbClr val="000000"/>
                </a:solidFill>
                <a:miter lim="800000"/>
                <a:headEnd type="triangle" w="med" len="me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en-US" altLang="en-US">
                  <a:latin typeface="Calibri" panose="020F0502020204030204" pitchFamily="34" charset="0"/>
                  <a:cs typeface="Calibri" panose="020F0502020204030204" pitchFamily="34" charset="0"/>
                </a:endParaRPr>
              </a:p>
            </p:txBody>
          </p:sp>
          <p:sp>
            <p:nvSpPr>
              <p:cNvPr id="32795" name="Text Box 16">
                <a:extLst>
                  <a:ext uri="{FF2B5EF4-FFF2-40B4-BE49-F238E27FC236}">
                    <a16:creationId xmlns:a16="http://schemas.microsoft.com/office/drawing/2014/main" id="{0A4793A9-7CF0-61F6-81B5-B9678246FE1E}"/>
                  </a:ext>
                </a:extLst>
              </p:cNvPr>
              <p:cNvSpPr txBox="1">
                <a:spLocks noChangeArrowheads="1"/>
              </p:cNvSpPr>
              <p:nvPr/>
            </p:nvSpPr>
            <p:spPr bwMode="auto">
              <a:xfrm>
                <a:off x="1761" y="3390"/>
                <a:ext cx="2558" cy="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ctr" anchorCtr="1">
                <a:spAutoFit/>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lnSpc>
                    <a:spcPct val="95000"/>
                  </a:lnSpc>
                  <a:buClrTx/>
                  <a:buFontTx/>
                  <a:buNone/>
                </a:pPr>
                <a:r>
                  <a:rPr lang="en-GB" altLang="en-US">
                    <a:solidFill>
                      <a:srgbClr val="000000"/>
                    </a:solidFill>
                    <a:latin typeface="Calibri" panose="020F0502020204030204" pitchFamily="34" charset="0"/>
                    <a:cs typeface="Calibri" panose="020F0502020204030204" pitchFamily="34" charset="0"/>
                  </a:rPr>
                  <a:t> </a:t>
                </a:r>
                <a:r>
                  <a:rPr lang="en-GB" altLang="en-US" b="1">
                    <a:solidFill>
                      <a:srgbClr val="000000"/>
                    </a:solidFill>
                    <a:latin typeface="Calibri" panose="020F0502020204030204" pitchFamily="34" charset="0"/>
                    <a:cs typeface="Calibri" panose="020F0502020204030204" pitchFamily="34" charset="0"/>
                  </a:rPr>
                  <a:t>Test Closure   </a:t>
                </a:r>
              </a:p>
            </p:txBody>
          </p:sp>
        </p:grpSp>
        <p:sp>
          <p:nvSpPr>
            <p:cNvPr id="32777" name="Freeform 17">
              <a:extLst>
                <a:ext uri="{FF2B5EF4-FFF2-40B4-BE49-F238E27FC236}">
                  <a16:creationId xmlns:a16="http://schemas.microsoft.com/office/drawing/2014/main" id="{5D331803-B444-CA37-1444-662EC222334F}"/>
                </a:ext>
              </a:extLst>
            </p:cNvPr>
            <p:cNvSpPr>
              <a:spLocks noChangeArrowheads="1"/>
            </p:cNvSpPr>
            <p:nvPr/>
          </p:nvSpPr>
          <p:spPr bwMode="auto">
            <a:xfrm>
              <a:off x="5401620" y="1836758"/>
              <a:ext cx="840830" cy="373543"/>
            </a:xfrm>
            <a:custGeom>
              <a:avLst/>
              <a:gdLst>
                <a:gd name="T0" fmla="*/ 2147483647 w 3004"/>
                <a:gd name="T1" fmla="*/ 0 h 688"/>
                <a:gd name="T2" fmla="*/ 2147483647 w 3004"/>
                <a:gd name="T3" fmla="*/ 2147483647 h 688"/>
                <a:gd name="T4" fmla="*/ 0 w 3004"/>
                <a:gd name="T5" fmla="*/ 2147483647 h 688"/>
                <a:gd name="T6" fmla="*/ 2147483647 w 3004"/>
                <a:gd name="T7" fmla="*/ 2147483647 h 688"/>
                <a:gd name="T8" fmla="*/ 2147483647 w 3004"/>
                <a:gd name="T9" fmla="*/ 2147483647 h 688"/>
                <a:gd name="T10" fmla="*/ 2147483647 w 3004"/>
                <a:gd name="T11" fmla="*/ 2147483647 h 688"/>
                <a:gd name="T12" fmla="*/ 2147483647 w 3004"/>
                <a:gd name="T13" fmla="*/ 0 h 688"/>
                <a:gd name="T14" fmla="*/ 2147483647 w 3004"/>
                <a:gd name="T15" fmla="*/ 0 h 688"/>
                <a:gd name="T16" fmla="*/ 0 60000 65536"/>
                <a:gd name="T17" fmla="*/ 0 60000 65536"/>
                <a:gd name="T18" fmla="*/ 0 60000 65536"/>
                <a:gd name="T19" fmla="*/ 0 60000 65536"/>
                <a:gd name="T20" fmla="*/ 0 60000 65536"/>
                <a:gd name="T21" fmla="*/ 0 60000 65536"/>
                <a:gd name="T22" fmla="*/ 0 60000 65536"/>
                <a:gd name="T23" fmla="*/ 0 60000 65536"/>
                <a:gd name="T24" fmla="*/ 0 w 3004"/>
                <a:gd name="T25" fmla="*/ 0 h 688"/>
                <a:gd name="T26" fmla="*/ 3004 w 3004"/>
                <a:gd name="T27" fmla="*/ 688 h 68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004" h="688">
                  <a:moveTo>
                    <a:pt x="749" y="0"/>
                  </a:moveTo>
                  <a:lnTo>
                    <a:pt x="749" y="341"/>
                  </a:lnTo>
                  <a:lnTo>
                    <a:pt x="0" y="341"/>
                  </a:lnTo>
                  <a:lnTo>
                    <a:pt x="1501" y="687"/>
                  </a:lnTo>
                  <a:lnTo>
                    <a:pt x="3003" y="341"/>
                  </a:lnTo>
                  <a:lnTo>
                    <a:pt x="2252" y="341"/>
                  </a:lnTo>
                  <a:lnTo>
                    <a:pt x="2252" y="0"/>
                  </a:lnTo>
                  <a:lnTo>
                    <a:pt x="749" y="0"/>
                  </a:lnTo>
                </a:path>
              </a:pathLst>
            </a:custGeom>
            <a:noFill/>
            <a:ln w="126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ltLang="en-US"/>
            </a:p>
          </p:txBody>
        </p:sp>
        <p:sp>
          <p:nvSpPr>
            <p:cNvPr id="32778" name="Freeform 18">
              <a:extLst>
                <a:ext uri="{FF2B5EF4-FFF2-40B4-BE49-F238E27FC236}">
                  <a16:creationId xmlns:a16="http://schemas.microsoft.com/office/drawing/2014/main" id="{24BC43BB-79D0-3826-C5CB-016F28EDC691}"/>
                </a:ext>
              </a:extLst>
            </p:cNvPr>
            <p:cNvSpPr>
              <a:spLocks noChangeArrowheads="1"/>
            </p:cNvSpPr>
            <p:nvPr/>
          </p:nvSpPr>
          <p:spPr bwMode="auto">
            <a:xfrm>
              <a:off x="5453541" y="2847775"/>
              <a:ext cx="840830" cy="373542"/>
            </a:xfrm>
            <a:custGeom>
              <a:avLst/>
              <a:gdLst>
                <a:gd name="T0" fmla="*/ 2147483647 w 3004"/>
                <a:gd name="T1" fmla="*/ 0 h 688"/>
                <a:gd name="T2" fmla="*/ 2147483647 w 3004"/>
                <a:gd name="T3" fmla="*/ 2147483647 h 688"/>
                <a:gd name="T4" fmla="*/ 0 w 3004"/>
                <a:gd name="T5" fmla="*/ 2147483647 h 688"/>
                <a:gd name="T6" fmla="*/ 2147483647 w 3004"/>
                <a:gd name="T7" fmla="*/ 2147483647 h 688"/>
                <a:gd name="T8" fmla="*/ 2147483647 w 3004"/>
                <a:gd name="T9" fmla="*/ 2147483647 h 688"/>
                <a:gd name="T10" fmla="*/ 2147483647 w 3004"/>
                <a:gd name="T11" fmla="*/ 2147483647 h 688"/>
                <a:gd name="T12" fmla="*/ 2147483647 w 3004"/>
                <a:gd name="T13" fmla="*/ 0 h 688"/>
                <a:gd name="T14" fmla="*/ 2147483647 w 3004"/>
                <a:gd name="T15" fmla="*/ 0 h 688"/>
                <a:gd name="T16" fmla="*/ 0 60000 65536"/>
                <a:gd name="T17" fmla="*/ 0 60000 65536"/>
                <a:gd name="T18" fmla="*/ 0 60000 65536"/>
                <a:gd name="T19" fmla="*/ 0 60000 65536"/>
                <a:gd name="T20" fmla="*/ 0 60000 65536"/>
                <a:gd name="T21" fmla="*/ 0 60000 65536"/>
                <a:gd name="T22" fmla="*/ 0 60000 65536"/>
                <a:gd name="T23" fmla="*/ 0 60000 65536"/>
                <a:gd name="T24" fmla="*/ 0 w 3004"/>
                <a:gd name="T25" fmla="*/ 0 h 688"/>
                <a:gd name="T26" fmla="*/ 3004 w 3004"/>
                <a:gd name="T27" fmla="*/ 688 h 68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004" h="688">
                  <a:moveTo>
                    <a:pt x="749" y="0"/>
                  </a:moveTo>
                  <a:lnTo>
                    <a:pt x="749" y="342"/>
                  </a:lnTo>
                  <a:lnTo>
                    <a:pt x="0" y="342"/>
                  </a:lnTo>
                  <a:lnTo>
                    <a:pt x="1501" y="687"/>
                  </a:lnTo>
                  <a:lnTo>
                    <a:pt x="3003" y="342"/>
                  </a:lnTo>
                  <a:lnTo>
                    <a:pt x="2252" y="342"/>
                  </a:lnTo>
                  <a:lnTo>
                    <a:pt x="2252" y="0"/>
                  </a:lnTo>
                  <a:lnTo>
                    <a:pt x="749" y="0"/>
                  </a:lnTo>
                </a:path>
              </a:pathLst>
            </a:custGeom>
            <a:noFill/>
            <a:ln w="126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ltLang="en-US"/>
            </a:p>
          </p:txBody>
        </p:sp>
        <p:sp>
          <p:nvSpPr>
            <p:cNvPr id="32779" name="Freeform 19">
              <a:extLst>
                <a:ext uri="{FF2B5EF4-FFF2-40B4-BE49-F238E27FC236}">
                  <a16:creationId xmlns:a16="http://schemas.microsoft.com/office/drawing/2014/main" id="{6512C944-8998-02F1-301C-4B407D20B975}"/>
                </a:ext>
              </a:extLst>
            </p:cNvPr>
            <p:cNvSpPr>
              <a:spLocks noChangeArrowheads="1"/>
            </p:cNvSpPr>
            <p:nvPr/>
          </p:nvSpPr>
          <p:spPr bwMode="auto">
            <a:xfrm>
              <a:off x="5444888" y="3816965"/>
              <a:ext cx="840830" cy="373542"/>
            </a:xfrm>
            <a:custGeom>
              <a:avLst/>
              <a:gdLst>
                <a:gd name="T0" fmla="*/ 2147483647 w 3004"/>
                <a:gd name="T1" fmla="*/ 0 h 688"/>
                <a:gd name="T2" fmla="*/ 2147483647 w 3004"/>
                <a:gd name="T3" fmla="*/ 2147483647 h 688"/>
                <a:gd name="T4" fmla="*/ 0 w 3004"/>
                <a:gd name="T5" fmla="*/ 2147483647 h 688"/>
                <a:gd name="T6" fmla="*/ 2147483647 w 3004"/>
                <a:gd name="T7" fmla="*/ 2147483647 h 688"/>
                <a:gd name="T8" fmla="*/ 2147483647 w 3004"/>
                <a:gd name="T9" fmla="*/ 2147483647 h 688"/>
                <a:gd name="T10" fmla="*/ 2147483647 w 3004"/>
                <a:gd name="T11" fmla="*/ 2147483647 h 688"/>
                <a:gd name="T12" fmla="*/ 2147483647 w 3004"/>
                <a:gd name="T13" fmla="*/ 0 h 688"/>
                <a:gd name="T14" fmla="*/ 2147483647 w 3004"/>
                <a:gd name="T15" fmla="*/ 0 h 688"/>
                <a:gd name="T16" fmla="*/ 0 60000 65536"/>
                <a:gd name="T17" fmla="*/ 0 60000 65536"/>
                <a:gd name="T18" fmla="*/ 0 60000 65536"/>
                <a:gd name="T19" fmla="*/ 0 60000 65536"/>
                <a:gd name="T20" fmla="*/ 0 60000 65536"/>
                <a:gd name="T21" fmla="*/ 0 60000 65536"/>
                <a:gd name="T22" fmla="*/ 0 60000 65536"/>
                <a:gd name="T23" fmla="*/ 0 60000 65536"/>
                <a:gd name="T24" fmla="*/ 0 w 3004"/>
                <a:gd name="T25" fmla="*/ 0 h 688"/>
                <a:gd name="T26" fmla="*/ 3004 w 3004"/>
                <a:gd name="T27" fmla="*/ 688 h 68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004" h="688">
                  <a:moveTo>
                    <a:pt x="750" y="0"/>
                  </a:moveTo>
                  <a:lnTo>
                    <a:pt x="750" y="342"/>
                  </a:lnTo>
                  <a:lnTo>
                    <a:pt x="0" y="342"/>
                  </a:lnTo>
                  <a:lnTo>
                    <a:pt x="1501" y="687"/>
                  </a:lnTo>
                  <a:lnTo>
                    <a:pt x="3003" y="342"/>
                  </a:lnTo>
                  <a:lnTo>
                    <a:pt x="2252" y="342"/>
                  </a:lnTo>
                  <a:lnTo>
                    <a:pt x="2252" y="0"/>
                  </a:lnTo>
                  <a:lnTo>
                    <a:pt x="750" y="0"/>
                  </a:lnTo>
                </a:path>
              </a:pathLst>
            </a:custGeom>
            <a:noFill/>
            <a:ln w="126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ltLang="en-US"/>
            </a:p>
          </p:txBody>
        </p:sp>
        <p:sp>
          <p:nvSpPr>
            <p:cNvPr id="32780" name="Freeform 20">
              <a:extLst>
                <a:ext uri="{FF2B5EF4-FFF2-40B4-BE49-F238E27FC236}">
                  <a16:creationId xmlns:a16="http://schemas.microsoft.com/office/drawing/2014/main" id="{9267D7D1-A2EB-98FC-6733-723806AA3C83}"/>
                </a:ext>
              </a:extLst>
            </p:cNvPr>
            <p:cNvSpPr>
              <a:spLocks noChangeArrowheads="1"/>
            </p:cNvSpPr>
            <p:nvPr/>
          </p:nvSpPr>
          <p:spPr bwMode="auto">
            <a:xfrm>
              <a:off x="5421812" y="4744331"/>
              <a:ext cx="840830" cy="373543"/>
            </a:xfrm>
            <a:custGeom>
              <a:avLst/>
              <a:gdLst>
                <a:gd name="T0" fmla="*/ 2147483647 w 3004"/>
                <a:gd name="T1" fmla="*/ 0 h 688"/>
                <a:gd name="T2" fmla="*/ 2147483647 w 3004"/>
                <a:gd name="T3" fmla="*/ 2147483647 h 688"/>
                <a:gd name="T4" fmla="*/ 0 w 3004"/>
                <a:gd name="T5" fmla="*/ 2147483647 h 688"/>
                <a:gd name="T6" fmla="*/ 2147483647 w 3004"/>
                <a:gd name="T7" fmla="*/ 2147483647 h 688"/>
                <a:gd name="T8" fmla="*/ 2147483647 w 3004"/>
                <a:gd name="T9" fmla="*/ 2147483647 h 688"/>
                <a:gd name="T10" fmla="*/ 2147483647 w 3004"/>
                <a:gd name="T11" fmla="*/ 2147483647 h 688"/>
                <a:gd name="T12" fmla="*/ 2147483647 w 3004"/>
                <a:gd name="T13" fmla="*/ 0 h 688"/>
                <a:gd name="T14" fmla="*/ 2147483647 w 3004"/>
                <a:gd name="T15" fmla="*/ 0 h 688"/>
                <a:gd name="T16" fmla="*/ 0 60000 65536"/>
                <a:gd name="T17" fmla="*/ 0 60000 65536"/>
                <a:gd name="T18" fmla="*/ 0 60000 65536"/>
                <a:gd name="T19" fmla="*/ 0 60000 65536"/>
                <a:gd name="T20" fmla="*/ 0 60000 65536"/>
                <a:gd name="T21" fmla="*/ 0 60000 65536"/>
                <a:gd name="T22" fmla="*/ 0 60000 65536"/>
                <a:gd name="T23" fmla="*/ 0 60000 65536"/>
                <a:gd name="T24" fmla="*/ 0 w 3004"/>
                <a:gd name="T25" fmla="*/ 0 h 688"/>
                <a:gd name="T26" fmla="*/ 3004 w 3004"/>
                <a:gd name="T27" fmla="*/ 688 h 68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004" h="688">
                  <a:moveTo>
                    <a:pt x="750" y="0"/>
                  </a:moveTo>
                  <a:lnTo>
                    <a:pt x="750" y="342"/>
                  </a:lnTo>
                  <a:lnTo>
                    <a:pt x="0" y="342"/>
                  </a:lnTo>
                  <a:lnTo>
                    <a:pt x="1501" y="687"/>
                  </a:lnTo>
                  <a:lnTo>
                    <a:pt x="3003" y="342"/>
                  </a:lnTo>
                  <a:lnTo>
                    <a:pt x="2252" y="342"/>
                  </a:lnTo>
                  <a:lnTo>
                    <a:pt x="2252" y="0"/>
                  </a:lnTo>
                  <a:lnTo>
                    <a:pt x="750" y="0"/>
                  </a:lnTo>
                </a:path>
              </a:pathLst>
            </a:custGeom>
            <a:noFill/>
            <a:ln w="126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ltLang="en-US"/>
            </a:p>
          </p:txBody>
        </p:sp>
        <p:sp>
          <p:nvSpPr>
            <p:cNvPr id="32781" name="Rectangle 21">
              <a:extLst>
                <a:ext uri="{FF2B5EF4-FFF2-40B4-BE49-F238E27FC236}">
                  <a16:creationId xmlns:a16="http://schemas.microsoft.com/office/drawing/2014/main" id="{E7A53DCE-1EAD-A575-0DE5-A9D990912614}"/>
                </a:ext>
              </a:extLst>
            </p:cNvPr>
            <p:cNvSpPr>
              <a:spLocks noChangeArrowheads="1"/>
            </p:cNvSpPr>
            <p:nvPr/>
          </p:nvSpPr>
          <p:spPr bwMode="auto">
            <a:xfrm>
              <a:off x="642922" y="936795"/>
              <a:ext cx="3108960" cy="548640"/>
            </a:xfrm>
            <a:prstGeom prst="rect">
              <a:avLst/>
            </a:prstGeom>
            <a:solidFill>
              <a:srgbClr val="FFFFFF"/>
            </a:solidFill>
            <a:ln w="9360">
              <a:solidFill>
                <a:srgbClr val="000000"/>
              </a:solidFill>
              <a:miter lim="800000"/>
              <a:headEnd/>
              <a:tailEnd/>
            </a:ln>
          </p:spPr>
          <p:txBody>
            <a:bodyPr wrap="none" lIns="90000" tIns="46800" rIns="90000" bIns="46800" anchor="ct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algn="ctr" eaLnBrk="1" hangingPunct="1">
                <a:buClrTx/>
                <a:buFontTx/>
                <a:buNone/>
              </a:pPr>
              <a:r>
                <a:rPr lang="en-US" altLang="en-US">
                  <a:solidFill>
                    <a:srgbClr val="000000"/>
                  </a:solidFill>
                  <a:latin typeface="Calibri" panose="020F0502020204030204" pitchFamily="34" charset="0"/>
                  <a:cs typeface="Calibri" panose="020F0502020204030204" pitchFamily="34" charset="0"/>
                </a:rPr>
                <a:t>Baseline Documents</a:t>
              </a:r>
            </a:p>
          </p:txBody>
        </p:sp>
        <p:sp>
          <p:nvSpPr>
            <p:cNvPr id="32782" name="Rectangle 22">
              <a:extLst>
                <a:ext uri="{FF2B5EF4-FFF2-40B4-BE49-F238E27FC236}">
                  <a16:creationId xmlns:a16="http://schemas.microsoft.com/office/drawing/2014/main" id="{3A46B3BA-9942-4A5B-373E-61B1F94CDD47}"/>
                </a:ext>
              </a:extLst>
            </p:cNvPr>
            <p:cNvSpPr>
              <a:spLocks noChangeArrowheads="1"/>
            </p:cNvSpPr>
            <p:nvPr/>
          </p:nvSpPr>
          <p:spPr bwMode="auto">
            <a:xfrm>
              <a:off x="642922" y="3982823"/>
              <a:ext cx="3108960" cy="548640"/>
            </a:xfrm>
            <a:prstGeom prst="rect">
              <a:avLst/>
            </a:prstGeom>
            <a:solidFill>
              <a:srgbClr val="FFFFFF"/>
            </a:solidFill>
            <a:ln w="9360">
              <a:solidFill>
                <a:srgbClr val="000000"/>
              </a:solidFill>
              <a:miter lim="800000"/>
              <a:headEnd/>
              <a:tailEnd/>
            </a:ln>
          </p:spPr>
          <p:txBody>
            <a:bodyPr wrap="none" lIns="90000" tIns="46800" rIns="90000" bIns="46800" anchor="ct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algn="ctr" eaLnBrk="1" hangingPunct="1">
                <a:buClrTx/>
                <a:buFontTx/>
                <a:buNone/>
              </a:pPr>
              <a:r>
                <a:rPr lang="en-US" altLang="en-US">
                  <a:solidFill>
                    <a:srgbClr val="000000"/>
                  </a:solidFill>
                  <a:latin typeface="Calibri" panose="020F0502020204030204" pitchFamily="34" charset="0"/>
                  <a:cs typeface="Calibri" panose="020F0502020204030204" pitchFamily="34" charset="0"/>
                </a:rPr>
                <a:t>Activity and Defect Report</a:t>
              </a:r>
            </a:p>
          </p:txBody>
        </p:sp>
        <p:sp>
          <p:nvSpPr>
            <p:cNvPr id="32783" name="Rectangle 23">
              <a:extLst>
                <a:ext uri="{FF2B5EF4-FFF2-40B4-BE49-F238E27FC236}">
                  <a16:creationId xmlns:a16="http://schemas.microsoft.com/office/drawing/2014/main" id="{340A26A3-2BA9-123B-528F-246143C40BC4}"/>
                </a:ext>
              </a:extLst>
            </p:cNvPr>
            <p:cNvSpPr>
              <a:spLocks noChangeArrowheads="1"/>
            </p:cNvSpPr>
            <p:nvPr/>
          </p:nvSpPr>
          <p:spPr bwMode="auto">
            <a:xfrm>
              <a:off x="642922" y="2944404"/>
              <a:ext cx="3108960" cy="548640"/>
            </a:xfrm>
            <a:prstGeom prst="rect">
              <a:avLst/>
            </a:prstGeom>
            <a:solidFill>
              <a:srgbClr val="FFFFFF"/>
            </a:solidFill>
            <a:ln w="9360">
              <a:solidFill>
                <a:srgbClr val="000000"/>
              </a:solidFill>
              <a:miter lim="800000"/>
              <a:headEnd/>
              <a:tailEnd/>
            </a:ln>
          </p:spPr>
          <p:txBody>
            <a:bodyPr wrap="none" lIns="90000" tIns="46800" rIns="90000" bIns="46800" anchor="ct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algn="ctr" eaLnBrk="1" hangingPunct="1">
                <a:buClrTx/>
                <a:buFontTx/>
                <a:buNone/>
              </a:pPr>
              <a:r>
                <a:rPr lang="en-US" altLang="en-US">
                  <a:solidFill>
                    <a:srgbClr val="000000"/>
                  </a:solidFill>
                  <a:latin typeface="Calibri" panose="020F0502020204030204" pitchFamily="34" charset="0"/>
                  <a:cs typeface="Calibri" panose="020F0502020204030204" pitchFamily="34" charset="0"/>
                </a:rPr>
                <a:t>Test Design Documents, </a:t>
              </a:r>
              <a:br>
                <a:rPr lang="en-US" altLang="en-US">
                  <a:solidFill>
                    <a:srgbClr val="000000"/>
                  </a:solidFill>
                  <a:latin typeface="Calibri" panose="020F0502020204030204" pitchFamily="34" charset="0"/>
                  <a:cs typeface="Calibri" panose="020F0502020204030204" pitchFamily="34" charset="0"/>
                </a:rPr>
              </a:br>
              <a:r>
                <a:rPr lang="en-US" altLang="en-US">
                  <a:solidFill>
                    <a:srgbClr val="000000"/>
                  </a:solidFill>
                  <a:latin typeface="Calibri" panose="020F0502020204030204" pitchFamily="34" charset="0"/>
                  <a:cs typeface="Calibri" panose="020F0502020204030204" pitchFamily="34" charset="0"/>
                </a:rPr>
                <a:t>Test Data</a:t>
              </a:r>
            </a:p>
          </p:txBody>
        </p:sp>
        <p:sp>
          <p:nvSpPr>
            <p:cNvPr id="32784" name="Rectangle 24">
              <a:extLst>
                <a:ext uri="{FF2B5EF4-FFF2-40B4-BE49-F238E27FC236}">
                  <a16:creationId xmlns:a16="http://schemas.microsoft.com/office/drawing/2014/main" id="{6A706709-176E-BE46-8DF7-BEC9084E6936}"/>
                </a:ext>
              </a:extLst>
            </p:cNvPr>
            <p:cNvSpPr>
              <a:spLocks noChangeArrowheads="1"/>
            </p:cNvSpPr>
            <p:nvPr/>
          </p:nvSpPr>
          <p:spPr bwMode="auto">
            <a:xfrm>
              <a:off x="642922" y="5505839"/>
              <a:ext cx="3108960" cy="548640"/>
            </a:xfrm>
            <a:prstGeom prst="rect">
              <a:avLst/>
            </a:prstGeom>
            <a:solidFill>
              <a:srgbClr val="FFFFFF"/>
            </a:solidFill>
            <a:ln w="9360">
              <a:solidFill>
                <a:srgbClr val="000000"/>
              </a:solidFill>
              <a:miter lim="800000"/>
              <a:headEnd/>
              <a:tailEnd/>
            </a:ln>
          </p:spPr>
          <p:txBody>
            <a:bodyPr wrap="none" lIns="90000" tIns="46800" rIns="90000" bIns="46800" anchor="ct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algn="ctr" eaLnBrk="1" hangingPunct="1">
                <a:buClrTx/>
                <a:buFontTx/>
                <a:buNone/>
              </a:pPr>
              <a:r>
                <a:rPr lang="en-US" altLang="en-US">
                  <a:solidFill>
                    <a:srgbClr val="000000"/>
                  </a:solidFill>
                  <a:latin typeface="Calibri" panose="020F0502020204030204" pitchFamily="34" charset="0"/>
                  <a:cs typeface="Calibri" panose="020F0502020204030204" pitchFamily="34" charset="0"/>
                </a:rPr>
                <a:t>Final Report</a:t>
              </a:r>
            </a:p>
          </p:txBody>
        </p:sp>
        <p:sp>
          <p:nvSpPr>
            <p:cNvPr id="32785" name="Rectangle 25">
              <a:extLst>
                <a:ext uri="{FF2B5EF4-FFF2-40B4-BE49-F238E27FC236}">
                  <a16:creationId xmlns:a16="http://schemas.microsoft.com/office/drawing/2014/main" id="{D6B471DB-9139-BAE0-6EBD-5D89D6D720EC}"/>
                </a:ext>
              </a:extLst>
            </p:cNvPr>
            <p:cNvSpPr>
              <a:spLocks noChangeArrowheads="1"/>
            </p:cNvSpPr>
            <p:nvPr/>
          </p:nvSpPr>
          <p:spPr bwMode="auto">
            <a:xfrm>
              <a:off x="642922" y="1905986"/>
              <a:ext cx="3108960" cy="548640"/>
            </a:xfrm>
            <a:prstGeom prst="rect">
              <a:avLst/>
            </a:prstGeom>
            <a:solidFill>
              <a:srgbClr val="FFFFFF"/>
            </a:solidFill>
            <a:ln w="9360">
              <a:solidFill>
                <a:srgbClr val="000000"/>
              </a:solidFill>
              <a:miter lim="800000"/>
              <a:headEnd/>
              <a:tailEnd/>
            </a:ln>
          </p:spPr>
          <p:txBody>
            <a:bodyPr wrap="none" lIns="90000" tIns="46800" rIns="90000" bIns="46800" anchor="ct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algn="ctr" eaLnBrk="1" hangingPunct="1">
                <a:buClrTx/>
                <a:buFontTx/>
                <a:buNone/>
              </a:pPr>
              <a:r>
                <a:rPr lang="en-US" altLang="en-US">
                  <a:solidFill>
                    <a:srgbClr val="000000"/>
                  </a:solidFill>
                  <a:latin typeface="Calibri" panose="020F0502020204030204" pitchFamily="34" charset="0"/>
                  <a:cs typeface="Calibri" panose="020F0502020204030204" pitchFamily="34" charset="0"/>
                </a:rPr>
                <a:t>Test Strategy,</a:t>
              </a:r>
            </a:p>
            <a:p>
              <a:pPr algn="ctr" eaLnBrk="1" hangingPunct="1">
                <a:buClrTx/>
                <a:buFontTx/>
                <a:buNone/>
              </a:pPr>
              <a:r>
                <a:rPr lang="en-US" altLang="en-US">
                  <a:solidFill>
                    <a:srgbClr val="000000"/>
                  </a:solidFill>
                  <a:latin typeface="Calibri" panose="020F0502020204030204" pitchFamily="34" charset="0"/>
                  <a:cs typeface="Calibri" panose="020F0502020204030204" pitchFamily="34" charset="0"/>
                </a:rPr>
                <a:t> Testing Framework</a:t>
              </a:r>
            </a:p>
          </p:txBody>
        </p:sp>
        <p:sp>
          <p:nvSpPr>
            <p:cNvPr id="32786" name="Freeform 26">
              <a:extLst>
                <a:ext uri="{FF2B5EF4-FFF2-40B4-BE49-F238E27FC236}">
                  <a16:creationId xmlns:a16="http://schemas.microsoft.com/office/drawing/2014/main" id="{D94291B3-8BD6-DA52-13F9-060D312B4AD6}"/>
                </a:ext>
              </a:extLst>
            </p:cNvPr>
            <p:cNvSpPr>
              <a:spLocks noChangeArrowheads="1"/>
            </p:cNvSpPr>
            <p:nvPr/>
          </p:nvSpPr>
          <p:spPr bwMode="auto">
            <a:xfrm rot="10800000">
              <a:off x="2556064" y="1502156"/>
              <a:ext cx="1453786" cy="346140"/>
            </a:xfrm>
            <a:custGeom>
              <a:avLst/>
              <a:gdLst>
                <a:gd name="T0" fmla="*/ 2147483647 w 21600"/>
                <a:gd name="T1" fmla="*/ 0 h 21600"/>
                <a:gd name="T2" fmla="*/ 2147483647 w 21600"/>
                <a:gd name="T3" fmla="*/ 2147483647 h 21600"/>
                <a:gd name="T4" fmla="*/ 0 w 21600"/>
                <a:gd name="T5" fmla="*/ 2147483647 h 21600"/>
                <a:gd name="T6" fmla="*/ 2147483647 w 21600"/>
                <a:gd name="T7" fmla="*/ 2147483647 h 21600"/>
                <a:gd name="T8" fmla="*/ 2147483647 w 21600"/>
                <a:gd name="T9" fmla="*/ 2147483647 h 21600"/>
                <a:gd name="T10" fmla="*/ 2147483647 w 21600"/>
                <a:gd name="T11" fmla="*/ 2147483647 h 21600"/>
                <a:gd name="T12" fmla="*/ 0 60000 65536"/>
                <a:gd name="T13" fmla="*/ 0 60000 65536"/>
                <a:gd name="T14" fmla="*/ 0 60000 65536"/>
                <a:gd name="T15" fmla="*/ 0 60000 65536"/>
                <a:gd name="T16" fmla="*/ 0 60000 65536"/>
                <a:gd name="T17" fmla="*/ 0 60000 65536"/>
                <a:gd name="T18" fmla="*/ 0 w 21600"/>
                <a:gd name="T19" fmla="*/ 14400 h 21600"/>
                <a:gd name="T20" fmla="*/ 18514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lnTo>
                    <a:pt x="15429" y="0"/>
                  </a:lnTo>
                  <a:close/>
                </a:path>
              </a:pathLst>
            </a:custGeom>
            <a:solidFill>
              <a:srgbClr val="FFFFFF"/>
            </a:solidFill>
            <a:ln w="9360">
              <a:solidFill>
                <a:srgbClr val="000000"/>
              </a:solidFill>
              <a:miter lim="800000"/>
              <a:headEnd/>
              <a:tailEnd/>
            </a:ln>
          </p:spPr>
          <p:txBody>
            <a:bodyPr wrap="none" anchor="ctr"/>
            <a:lstStyle/>
            <a:p>
              <a:endParaRPr lang="en-US" altLang="en-US"/>
            </a:p>
          </p:txBody>
        </p:sp>
        <p:sp>
          <p:nvSpPr>
            <p:cNvPr id="32787" name="Freeform 27">
              <a:extLst>
                <a:ext uri="{FF2B5EF4-FFF2-40B4-BE49-F238E27FC236}">
                  <a16:creationId xmlns:a16="http://schemas.microsoft.com/office/drawing/2014/main" id="{01BE6570-DBD3-E8DD-3FAC-FF8AF4529106}"/>
                </a:ext>
              </a:extLst>
            </p:cNvPr>
            <p:cNvSpPr>
              <a:spLocks noChangeArrowheads="1"/>
            </p:cNvSpPr>
            <p:nvPr/>
          </p:nvSpPr>
          <p:spPr bwMode="auto">
            <a:xfrm rot="10800000">
              <a:off x="2556064" y="2540575"/>
              <a:ext cx="1453786" cy="346140"/>
            </a:xfrm>
            <a:custGeom>
              <a:avLst/>
              <a:gdLst>
                <a:gd name="T0" fmla="*/ 2147483647 w 21600"/>
                <a:gd name="T1" fmla="*/ 0 h 21600"/>
                <a:gd name="T2" fmla="*/ 2147483647 w 21600"/>
                <a:gd name="T3" fmla="*/ 2147483647 h 21600"/>
                <a:gd name="T4" fmla="*/ 0 w 21600"/>
                <a:gd name="T5" fmla="*/ 2147483647 h 21600"/>
                <a:gd name="T6" fmla="*/ 2147483647 w 21600"/>
                <a:gd name="T7" fmla="*/ 2147483647 h 21600"/>
                <a:gd name="T8" fmla="*/ 2147483647 w 21600"/>
                <a:gd name="T9" fmla="*/ 2147483647 h 21600"/>
                <a:gd name="T10" fmla="*/ 2147483647 w 21600"/>
                <a:gd name="T11" fmla="*/ 2147483647 h 21600"/>
                <a:gd name="T12" fmla="*/ 0 60000 65536"/>
                <a:gd name="T13" fmla="*/ 0 60000 65536"/>
                <a:gd name="T14" fmla="*/ 0 60000 65536"/>
                <a:gd name="T15" fmla="*/ 0 60000 65536"/>
                <a:gd name="T16" fmla="*/ 0 60000 65536"/>
                <a:gd name="T17" fmla="*/ 0 60000 65536"/>
                <a:gd name="T18" fmla="*/ 0 w 21600"/>
                <a:gd name="T19" fmla="*/ 14400 h 21600"/>
                <a:gd name="T20" fmla="*/ 18514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lnTo>
                    <a:pt x="15429" y="0"/>
                  </a:lnTo>
                  <a:close/>
                </a:path>
              </a:pathLst>
            </a:custGeom>
            <a:noFill/>
            <a:ln w="936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ltLang="en-US"/>
            </a:p>
          </p:txBody>
        </p:sp>
        <p:sp>
          <p:nvSpPr>
            <p:cNvPr id="32788" name="Freeform 28">
              <a:extLst>
                <a:ext uri="{FF2B5EF4-FFF2-40B4-BE49-F238E27FC236}">
                  <a16:creationId xmlns:a16="http://schemas.microsoft.com/office/drawing/2014/main" id="{F3B5FAE3-34C5-78C1-2389-2CC50838941E}"/>
                </a:ext>
              </a:extLst>
            </p:cNvPr>
            <p:cNvSpPr>
              <a:spLocks noChangeArrowheads="1"/>
            </p:cNvSpPr>
            <p:nvPr/>
          </p:nvSpPr>
          <p:spPr bwMode="auto">
            <a:xfrm rot="10800000">
              <a:off x="2625292" y="3578994"/>
              <a:ext cx="1453786" cy="346140"/>
            </a:xfrm>
            <a:custGeom>
              <a:avLst/>
              <a:gdLst>
                <a:gd name="T0" fmla="*/ 2147483647 w 21600"/>
                <a:gd name="T1" fmla="*/ 0 h 21600"/>
                <a:gd name="T2" fmla="*/ 2147483647 w 21600"/>
                <a:gd name="T3" fmla="*/ 2147483647 h 21600"/>
                <a:gd name="T4" fmla="*/ 0 w 21600"/>
                <a:gd name="T5" fmla="*/ 2147483647 h 21600"/>
                <a:gd name="T6" fmla="*/ 2147483647 w 21600"/>
                <a:gd name="T7" fmla="*/ 2147483647 h 21600"/>
                <a:gd name="T8" fmla="*/ 2147483647 w 21600"/>
                <a:gd name="T9" fmla="*/ 2147483647 h 21600"/>
                <a:gd name="T10" fmla="*/ 2147483647 w 21600"/>
                <a:gd name="T11" fmla="*/ 2147483647 h 21600"/>
                <a:gd name="T12" fmla="*/ 0 60000 65536"/>
                <a:gd name="T13" fmla="*/ 0 60000 65536"/>
                <a:gd name="T14" fmla="*/ 0 60000 65536"/>
                <a:gd name="T15" fmla="*/ 0 60000 65536"/>
                <a:gd name="T16" fmla="*/ 0 60000 65536"/>
                <a:gd name="T17" fmla="*/ 0 60000 65536"/>
                <a:gd name="T18" fmla="*/ 0 w 21600"/>
                <a:gd name="T19" fmla="*/ 14400 h 21600"/>
                <a:gd name="T20" fmla="*/ 18514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lnTo>
                    <a:pt x="15429" y="0"/>
                  </a:lnTo>
                  <a:close/>
                </a:path>
              </a:pathLst>
            </a:custGeom>
            <a:noFill/>
            <a:ln w="936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ltLang="en-US"/>
            </a:p>
          </p:txBody>
        </p:sp>
        <p:sp>
          <p:nvSpPr>
            <p:cNvPr id="32789" name="Freeform 29">
              <a:extLst>
                <a:ext uri="{FF2B5EF4-FFF2-40B4-BE49-F238E27FC236}">
                  <a16:creationId xmlns:a16="http://schemas.microsoft.com/office/drawing/2014/main" id="{246BC283-2BDD-408E-10B8-0A53F5E00E87}"/>
                </a:ext>
              </a:extLst>
            </p:cNvPr>
            <p:cNvSpPr>
              <a:spLocks noChangeArrowheads="1"/>
            </p:cNvSpPr>
            <p:nvPr/>
          </p:nvSpPr>
          <p:spPr bwMode="auto">
            <a:xfrm rot="10800000">
              <a:off x="2694520" y="5171236"/>
              <a:ext cx="1384558" cy="346140"/>
            </a:xfrm>
            <a:custGeom>
              <a:avLst/>
              <a:gdLst>
                <a:gd name="T0" fmla="*/ 2147483647 w 21600"/>
                <a:gd name="T1" fmla="*/ 0 h 21600"/>
                <a:gd name="T2" fmla="*/ 2147483647 w 21600"/>
                <a:gd name="T3" fmla="*/ 2147483647 h 21600"/>
                <a:gd name="T4" fmla="*/ 0 w 21600"/>
                <a:gd name="T5" fmla="*/ 2147483647 h 21600"/>
                <a:gd name="T6" fmla="*/ 2147483647 w 21600"/>
                <a:gd name="T7" fmla="*/ 2147483647 h 21600"/>
                <a:gd name="T8" fmla="*/ 2147483647 w 21600"/>
                <a:gd name="T9" fmla="*/ 2147483647 h 21600"/>
                <a:gd name="T10" fmla="*/ 2147483647 w 21600"/>
                <a:gd name="T11" fmla="*/ 2147483647 h 21600"/>
                <a:gd name="T12" fmla="*/ 0 60000 65536"/>
                <a:gd name="T13" fmla="*/ 0 60000 65536"/>
                <a:gd name="T14" fmla="*/ 0 60000 65536"/>
                <a:gd name="T15" fmla="*/ 0 60000 65536"/>
                <a:gd name="T16" fmla="*/ 0 60000 65536"/>
                <a:gd name="T17" fmla="*/ 0 60000 65536"/>
                <a:gd name="T18" fmla="*/ 0 w 21600"/>
                <a:gd name="T19" fmla="*/ 14400 h 21600"/>
                <a:gd name="T20" fmla="*/ 18514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7200"/>
                  </a:lnTo>
                  <a:lnTo>
                    <a:pt x="12343" y="7200"/>
                  </a:lnTo>
                  <a:lnTo>
                    <a:pt x="12343" y="14400"/>
                  </a:lnTo>
                  <a:lnTo>
                    <a:pt x="0" y="14400"/>
                  </a:lnTo>
                  <a:lnTo>
                    <a:pt x="0" y="21600"/>
                  </a:lnTo>
                  <a:lnTo>
                    <a:pt x="18514" y="21600"/>
                  </a:lnTo>
                  <a:lnTo>
                    <a:pt x="18514" y="7200"/>
                  </a:lnTo>
                  <a:lnTo>
                    <a:pt x="21600" y="7200"/>
                  </a:lnTo>
                  <a:lnTo>
                    <a:pt x="15429" y="0"/>
                  </a:lnTo>
                  <a:close/>
                </a:path>
              </a:pathLst>
            </a:custGeom>
            <a:noFill/>
            <a:ln w="936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ltLang="en-US"/>
            </a:p>
          </p:txBody>
        </p:sp>
        <p:sp>
          <p:nvSpPr>
            <p:cNvPr id="32790" name="AutoShape 30">
              <a:extLst>
                <a:ext uri="{FF2B5EF4-FFF2-40B4-BE49-F238E27FC236}">
                  <a16:creationId xmlns:a16="http://schemas.microsoft.com/office/drawing/2014/main" id="{0513AD2C-6BE0-D54A-A8FB-863994B2CB38}"/>
                </a:ext>
              </a:extLst>
            </p:cNvPr>
            <p:cNvSpPr>
              <a:spLocks noChangeArrowheads="1"/>
            </p:cNvSpPr>
            <p:nvPr/>
          </p:nvSpPr>
          <p:spPr bwMode="auto">
            <a:xfrm rot="1140000">
              <a:off x="3734381" y="936795"/>
              <a:ext cx="1103320" cy="276912"/>
            </a:xfrm>
            <a:prstGeom prst="curvedDownArrow">
              <a:avLst>
                <a:gd name="adj1" fmla="val 79687"/>
                <a:gd name="adj2" fmla="val 159375"/>
                <a:gd name="adj3" fmla="val 33333"/>
              </a:avLst>
            </a:prstGeom>
            <a:noFill/>
            <a:ln w="936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ltLang="en-US">
                <a:latin typeface="Calibri" panose="020F0502020204030204" pitchFamily="34" charset="0"/>
                <a:cs typeface="Calibri" panose="020F0502020204030204" pitchFamily="34" charset="0"/>
              </a:endParaRPr>
            </a:p>
          </p:txBody>
        </p:sp>
        <p:sp>
          <p:nvSpPr>
            <p:cNvPr id="32791" name="AutoShape 31">
              <a:extLst>
                <a:ext uri="{FF2B5EF4-FFF2-40B4-BE49-F238E27FC236}">
                  <a16:creationId xmlns:a16="http://schemas.microsoft.com/office/drawing/2014/main" id="{572D6337-0B28-6FBE-0EE3-7B1B643C7DA8}"/>
                </a:ext>
              </a:extLst>
            </p:cNvPr>
            <p:cNvSpPr>
              <a:spLocks noChangeArrowheads="1"/>
            </p:cNvSpPr>
            <p:nvPr/>
          </p:nvSpPr>
          <p:spPr bwMode="auto">
            <a:xfrm rot="1140000">
              <a:off x="3663711" y="1975214"/>
              <a:ext cx="1103320" cy="276912"/>
            </a:xfrm>
            <a:prstGeom prst="curvedDownArrow">
              <a:avLst>
                <a:gd name="adj1" fmla="val 79687"/>
                <a:gd name="adj2" fmla="val 159375"/>
                <a:gd name="adj3" fmla="val 33333"/>
              </a:avLst>
            </a:prstGeom>
            <a:noFill/>
            <a:ln w="936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ltLang="en-US">
                <a:latin typeface="Calibri" panose="020F0502020204030204" pitchFamily="34" charset="0"/>
                <a:cs typeface="Calibri" panose="020F0502020204030204" pitchFamily="34" charset="0"/>
              </a:endParaRPr>
            </a:p>
          </p:txBody>
        </p:sp>
        <p:sp>
          <p:nvSpPr>
            <p:cNvPr id="32792" name="AutoShape 32">
              <a:extLst>
                <a:ext uri="{FF2B5EF4-FFF2-40B4-BE49-F238E27FC236}">
                  <a16:creationId xmlns:a16="http://schemas.microsoft.com/office/drawing/2014/main" id="{439675A8-2272-7417-47AB-AE2CDD84AA30}"/>
                </a:ext>
              </a:extLst>
            </p:cNvPr>
            <p:cNvSpPr>
              <a:spLocks noChangeArrowheads="1"/>
            </p:cNvSpPr>
            <p:nvPr/>
          </p:nvSpPr>
          <p:spPr bwMode="auto">
            <a:xfrm rot="1140000">
              <a:off x="3871394" y="2944405"/>
              <a:ext cx="1103320" cy="276912"/>
            </a:xfrm>
            <a:prstGeom prst="curvedDownArrow">
              <a:avLst>
                <a:gd name="adj1" fmla="val 79687"/>
                <a:gd name="adj2" fmla="val 159375"/>
                <a:gd name="adj3" fmla="val 33333"/>
              </a:avLst>
            </a:prstGeom>
            <a:noFill/>
            <a:ln w="936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ltLang="en-US">
                <a:latin typeface="Calibri" panose="020F0502020204030204" pitchFamily="34" charset="0"/>
                <a:cs typeface="Calibri" panose="020F0502020204030204" pitchFamily="34" charset="0"/>
              </a:endParaRPr>
            </a:p>
          </p:txBody>
        </p:sp>
        <p:sp>
          <p:nvSpPr>
            <p:cNvPr id="32793" name="AutoShape 33">
              <a:extLst>
                <a:ext uri="{FF2B5EF4-FFF2-40B4-BE49-F238E27FC236}">
                  <a16:creationId xmlns:a16="http://schemas.microsoft.com/office/drawing/2014/main" id="{D50FA0B1-0A9B-E96D-B751-F24FF7C10613}"/>
                </a:ext>
              </a:extLst>
            </p:cNvPr>
            <p:cNvSpPr>
              <a:spLocks noChangeArrowheads="1"/>
            </p:cNvSpPr>
            <p:nvPr/>
          </p:nvSpPr>
          <p:spPr bwMode="auto">
            <a:xfrm rot="1140000">
              <a:off x="3734381" y="3913596"/>
              <a:ext cx="1103320" cy="276912"/>
            </a:xfrm>
            <a:prstGeom prst="curvedDownArrow">
              <a:avLst>
                <a:gd name="adj1" fmla="val 79687"/>
                <a:gd name="adj2" fmla="val 159375"/>
                <a:gd name="adj3" fmla="val 33333"/>
              </a:avLst>
            </a:prstGeom>
            <a:noFill/>
            <a:ln w="936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ltLang="en-US">
                <a:latin typeface="Calibri" panose="020F0502020204030204" pitchFamily="34" charset="0"/>
                <a:cs typeface="Calibri" panose="020F0502020204030204" pitchFamily="34" charset="0"/>
              </a:endParaRPr>
            </a:p>
          </p:txBody>
        </p:sp>
      </p:gr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a:extLst>
              <a:ext uri="{FF2B5EF4-FFF2-40B4-BE49-F238E27FC236}">
                <a16:creationId xmlns:a16="http://schemas.microsoft.com/office/drawing/2014/main" id="{704BB91E-0ADA-D28C-A9D7-38F22980AA68}"/>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Test Planning &amp; Control</a:t>
            </a:r>
          </a:p>
        </p:txBody>
      </p:sp>
      <p:sp>
        <p:nvSpPr>
          <p:cNvPr id="28675" name="TextBox 4">
            <a:extLst>
              <a:ext uri="{FF2B5EF4-FFF2-40B4-BE49-F238E27FC236}">
                <a16:creationId xmlns:a16="http://schemas.microsoft.com/office/drawing/2014/main" id="{F91A1BF0-CA4C-7C90-834F-5CB7D446E02F}"/>
              </a:ext>
            </a:extLst>
          </p:cNvPr>
          <p:cNvSpPr txBox="1">
            <a:spLocks noChangeArrowheads="1"/>
          </p:cNvSpPr>
          <p:nvPr/>
        </p:nvSpPr>
        <p:spPr bwMode="auto">
          <a:xfrm>
            <a:off x="2717800" y="1022350"/>
            <a:ext cx="5416550" cy="4248150"/>
          </a:xfrm>
          <a:prstGeom prst="rect">
            <a:avLst/>
          </a:prstGeom>
          <a:noFill/>
          <a:ln>
            <a:noFill/>
          </a:ln>
        </p:spPr>
        <p:txBody>
          <a:bodyPr lIns="0" tIns="0" rIns="0" bIns="0">
            <a:spAutoFit/>
          </a:bodyPr>
          <a:lstStyle>
            <a:lvl1pPr marL="228600" indent="-228600" eaLnBrk="0" hangingPunct="0">
              <a:defRPr>
                <a:solidFill>
                  <a:schemeClr val="bg1"/>
                </a:solidFill>
                <a:latin typeface="Times New Roman" pitchFamily="18" charset="0"/>
                <a:ea typeface="DejaVu Sans" charset="0"/>
                <a:cs typeface="DejaVu Sans" charset="0"/>
              </a:defRPr>
            </a:lvl1pPr>
            <a:lvl2pPr eaLnBrk="0" hangingPunct="0">
              <a:defRPr>
                <a:solidFill>
                  <a:schemeClr val="bg1"/>
                </a:solidFill>
                <a:latin typeface="Times New Roman" pitchFamily="18" charset="0"/>
                <a:ea typeface="DejaVu Sans" charset="0"/>
                <a:cs typeface="DejaVu Sans" charset="0"/>
              </a:defRPr>
            </a:lvl2pPr>
            <a:lvl3pPr eaLnBrk="0" hangingPunct="0">
              <a:defRPr>
                <a:solidFill>
                  <a:schemeClr val="bg1"/>
                </a:solidFill>
                <a:latin typeface="Times New Roman" pitchFamily="18" charset="0"/>
                <a:ea typeface="DejaVu Sans" charset="0"/>
                <a:cs typeface="DejaVu Sans" charset="0"/>
              </a:defRPr>
            </a:lvl3pPr>
            <a:lvl4pPr eaLnBrk="0" hangingPunct="0">
              <a:defRPr>
                <a:solidFill>
                  <a:schemeClr val="bg1"/>
                </a:solidFill>
                <a:latin typeface="Times New Roman" pitchFamily="18" charset="0"/>
                <a:ea typeface="DejaVu Sans" charset="0"/>
                <a:cs typeface="DejaVu Sans" charset="0"/>
              </a:defRPr>
            </a:lvl4pPr>
            <a:lvl5pPr eaLnBrk="0" hangingPunct="0">
              <a:defRPr>
                <a:solidFill>
                  <a:schemeClr val="bg1"/>
                </a:solidFill>
                <a:latin typeface="Times New Roman" pitchFamily="18" charset="0"/>
                <a:ea typeface="DejaVu Sans"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9pPr>
          </a:lstStyle>
          <a:p>
            <a:pPr marL="0" indent="0" eaLnBrk="1" hangingPunct="1">
              <a:spcBef>
                <a:spcPts val="600"/>
              </a:spcBef>
              <a:spcAft>
                <a:spcPts val="600"/>
              </a:spcAft>
              <a:defRPr/>
            </a:pPr>
            <a:r>
              <a:rPr lang="en-US" sz="2200" b="1" dirty="0">
                <a:solidFill>
                  <a:schemeClr val="tx1"/>
                </a:solidFill>
                <a:latin typeface="Calibri" pitchFamily="34" charset="0"/>
                <a:cs typeface="Calibri" pitchFamily="34" charset="0"/>
              </a:rPr>
              <a:t>During Test planning identify </a:t>
            </a:r>
          </a:p>
          <a:p>
            <a:pPr marL="271463" indent="-271463" eaLnBrk="1" hangingPunct="1">
              <a:spcBef>
                <a:spcPts val="600"/>
              </a:spcBef>
              <a:spcAft>
                <a:spcPts val="600"/>
              </a:spcAft>
              <a:buFont typeface="Arial" charset="0"/>
              <a:buChar char="•"/>
              <a:defRPr/>
            </a:pPr>
            <a:r>
              <a:rPr lang="en-US" sz="2200" dirty="0">
                <a:solidFill>
                  <a:schemeClr val="tx1"/>
                </a:solidFill>
                <a:latin typeface="Calibri" pitchFamily="34" charset="0"/>
                <a:cs typeface="Calibri" pitchFamily="34" charset="0"/>
              </a:rPr>
              <a:t>Test Assignment Pre-requisites</a:t>
            </a:r>
          </a:p>
          <a:p>
            <a:pPr marL="620713" lvl="1" indent="-239713" eaLnBrk="1" hangingPunct="1">
              <a:spcBef>
                <a:spcPts val="1200"/>
              </a:spcBef>
              <a:spcAft>
                <a:spcPts val="600"/>
              </a:spcAft>
              <a:buFont typeface="Calibri" pitchFamily="34" charset="0"/>
              <a:buChar char="̶"/>
              <a:defRPr/>
            </a:pPr>
            <a:r>
              <a:rPr lang="en-US" sz="2200" dirty="0">
                <a:solidFill>
                  <a:schemeClr val="tx1"/>
                </a:solidFill>
                <a:latin typeface="Calibri" pitchFamily="34" charset="0"/>
                <a:cs typeface="Calibri" pitchFamily="34" charset="0"/>
              </a:rPr>
              <a:t>What is the Coverage criteria?</a:t>
            </a:r>
          </a:p>
          <a:p>
            <a:pPr marL="620713" lvl="1" indent="-239713" eaLnBrk="1" hangingPunct="1">
              <a:spcBef>
                <a:spcPts val="1200"/>
              </a:spcBef>
              <a:spcAft>
                <a:spcPts val="600"/>
              </a:spcAft>
              <a:buFont typeface="Calibri" pitchFamily="34" charset="0"/>
              <a:buChar char="̶"/>
              <a:defRPr/>
            </a:pPr>
            <a:r>
              <a:rPr lang="en-US" sz="2200" dirty="0">
                <a:solidFill>
                  <a:schemeClr val="tx1"/>
                </a:solidFill>
                <a:latin typeface="Calibri" pitchFamily="34" charset="0"/>
                <a:cs typeface="Calibri" pitchFamily="34" charset="0"/>
              </a:rPr>
              <a:t>What is the Closure/Completion criteria?</a:t>
            </a:r>
          </a:p>
          <a:p>
            <a:pPr marL="271463" indent="-271463" eaLnBrk="1" hangingPunct="1">
              <a:spcBef>
                <a:spcPts val="1200"/>
              </a:spcBef>
              <a:spcAft>
                <a:spcPts val="600"/>
              </a:spcAft>
              <a:buFont typeface="Arial" charset="0"/>
              <a:buChar char="•"/>
              <a:defRPr/>
            </a:pPr>
            <a:r>
              <a:rPr lang="en-US" sz="2200" dirty="0">
                <a:solidFill>
                  <a:schemeClr val="tx1"/>
                </a:solidFill>
                <a:latin typeface="Calibri" pitchFamily="34" charset="0"/>
                <a:cs typeface="Calibri" pitchFamily="34" charset="0"/>
              </a:rPr>
              <a:t>Test Objective</a:t>
            </a:r>
          </a:p>
          <a:p>
            <a:pPr marL="620713" lvl="1" indent="-239713" eaLnBrk="1" hangingPunct="1">
              <a:spcBef>
                <a:spcPts val="1200"/>
              </a:spcBef>
              <a:spcAft>
                <a:spcPts val="600"/>
              </a:spcAft>
              <a:buFont typeface="Calibri" pitchFamily="34" charset="0"/>
              <a:buChar char="̶"/>
              <a:defRPr/>
            </a:pPr>
            <a:r>
              <a:rPr lang="en-US" sz="2200" dirty="0">
                <a:solidFill>
                  <a:schemeClr val="tx1"/>
                </a:solidFill>
                <a:latin typeface="Calibri" pitchFamily="34" charset="0"/>
                <a:cs typeface="Calibri" pitchFamily="34" charset="0"/>
              </a:rPr>
              <a:t>What is aim of the activity?</a:t>
            </a:r>
          </a:p>
          <a:p>
            <a:pPr marL="271463" indent="-271463" eaLnBrk="1" hangingPunct="1">
              <a:spcBef>
                <a:spcPts val="1200"/>
              </a:spcBef>
              <a:spcAft>
                <a:spcPts val="600"/>
              </a:spcAft>
              <a:buFont typeface="Arial" charset="0"/>
              <a:buChar char="•"/>
              <a:defRPr/>
            </a:pPr>
            <a:r>
              <a:rPr lang="en-US" sz="2200" dirty="0">
                <a:solidFill>
                  <a:schemeClr val="tx1"/>
                </a:solidFill>
                <a:latin typeface="Calibri" pitchFamily="34" charset="0"/>
                <a:cs typeface="Calibri" pitchFamily="34" charset="0"/>
              </a:rPr>
              <a:t>Test process description</a:t>
            </a:r>
          </a:p>
          <a:p>
            <a:pPr marL="620713" lvl="1" indent="-239713" eaLnBrk="1" hangingPunct="1">
              <a:spcBef>
                <a:spcPts val="1200"/>
              </a:spcBef>
              <a:spcAft>
                <a:spcPts val="600"/>
              </a:spcAft>
              <a:buFont typeface="Calibri" pitchFamily="34" charset="0"/>
              <a:buChar char="̶"/>
              <a:defRPr/>
            </a:pPr>
            <a:r>
              <a:rPr lang="en-US" sz="2200" dirty="0">
                <a:solidFill>
                  <a:schemeClr val="tx1"/>
                </a:solidFill>
                <a:latin typeface="Calibri" pitchFamily="34" charset="0"/>
                <a:cs typeface="Calibri" pitchFamily="34" charset="0"/>
              </a:rPr>
              <a:t>The testing process to be followed</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a:extLst>
              <a:ext uri="{FF2B5EF4-FFF2-40B4-BE49-F238E27FC236}">
                <a16:creationId xmlns:a16="http://schemas.microsoft.com/office/drawing/2014/main" id="{69D30658-48E8-C469-4874-E27B900C4220}"/>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Test Planning &amp; Control </a:t>
            </a:r>
            <a:r>
              <a:rPr lang="en-US" altLang="en-US" b="1">
                <a:solidFill>
                  <a:srgbClr val="000000"/>
                </a:solidFill>
                <a:latin typeface="Calibri" panose="020F0502020204030204" pitchFamily="34" charset="0"/>
                <a:cs typeface="Calibri" panose="020F0502020204030204" pitchFamily="34" charset="0"/>
              </a:rPr>
              <a:t>(CONTD.)</a:t>
            </a:r>
            <a:endParaRPr lang="en-US" altLang="en-US" sz="3200" b="1">
              <a:solidFill>
                <a:srgbClr val="000000"/>
              </a:solidFill>
              <a:latin typeface="Calibri" panose="020F0502020204030204" pitchFamily="34" charset="0"/>
              <a:cs typeface="Calibri" panose="020F0502020204030204" pitchFamily="34" charset="0"/>
            </a:endParaRPr>
          </a:p>
        </p:txBody>
      </p:sp>
      <p:sp>
        <p:nvSpPr>
          <p:cNvPr id="28675" name="TextBox 4">
            <a:extLst>
              <a:ext uri="{FF2B5EF4-FFF2-40B4-BE49-F238E27FC236}">
                <a16:creationId xmlns:a16="http://schemas.microsoft.com/office/drawing/2014/main" id="{579F9BE8-83BB-DF21-2E04-9A182212B656}"/>
              </a:ext>
            </a:extLst>
          </p:cNvPr>
          <p:cNvSpPr txBox="1">
            <a:spLocks noChangeArrowheads="1"/>
          </p:cNvSpPr>
          <p:nvPr/>
        </p:nvSpPr>
        <p:spPr bwMode="auto">
          <a:xfrm>
            <a:off x="2717800" y="1022350"/>
            <a:ext cx="6743700" cy="4914900"/>
          </a:xfrm>
          <a:prstGeom prst="rect">
            <a:avLst/>
          </a:prstGeom>
          <a:noFill/>
          <a:ln>
            <a:noFill/>
          </a:ln>
        </p:spPr>
        <p:txBody>
          <a:bodyPr lIns="0" tIns="0" rIns="0" bIns="0">
            <a:spAutoFit/>
          </a:bodyPr>
          <a:lstStyle>
            <a:lvl1pPr marL="228600" indent="-228600" eaLnBrk="0" hangingPunct="0">
              <a:defRPr>
                <a:solidFill>
                  <a:schemeClr val="bg1"/>
                </a:solidFill>
                <a:latin typeface="Times New Roman" pitchFamily="18" charset="0"/>
                <a:ea typeface="DejaVu Sans" charset="0"/>
                <a:cs typeface="DejaVu Sans" charset="0"/>
              </a:defRPr>
            </a:lvl1pPr>
            <a:lvl2pPr eaLnBrk="0" hangingPunct="0">
              <a:defRPr>
                <a:solidFill>
                  <a:schemeClr val="bg1"/>
                </a:solidFill>
                <a:latin typeface="Times New Roman" pitchFamily="18" charset="0"/>
                <a:ea typeface="DejaVu Sans" charset="0"/>
                <a:cs typeface="DejaVu Sans" charset="0"/>
              </a:defRPr>
            </a:lvl2pPr>
            <a:lvl3pPr eaLnBrk="0" hangingPunct="0">
              <a:defRPr>
                <a:solidFill>
                  <a:schemeClr val="bg1"/>
                </a:solidFill>
                <a:latin typeface="Times New Roman" pitchFamily="18" charset="0"/>
                <a:ea typeface="DejaVu Sans" charset="0"/>
                <a:cs typeface="DejaVu Sans" charset="0"/>
              </a:defRPr>
            </a:lvl3pPr>
            <a:lvl4pPr eaLnBrk="0" hangingPunct="0">
              <a:defRPr>
                <a:solidFill>
                  <a:schemeClr val="bg1"/>
                </a:solidFill>
                <a:latin typeface="Times New Roman" pitchFamily="18" charset="0"/>
                <a:ea typeface="DejaVu Sans" charset="0"/>
                <a:cs typeface="DejaVu Sans" charset="0"/>
              </a:defRPr>
            </a:lvl4pPr>
            <a:lvl5pPr eaLnBrk="0" hangingPunct="0">
              <a:defRPr>
                <a:solidFill>
                  <a:schemeClr val="bg1"/>
                </a:solidFill>
                <a:latin typeface="Times New Roman" pitchFamily="18" charset="0"/>
                <a:ea typeface="DejaVu Sans"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9pPr>
          </a:lstStyle>
          <a:p>
            <a:pPr marL="0" indent="0" eaLnBrk="1" hangingPunct="1">
              <a:spcBef>
                <a:spcPts val="400"/>
              </a:spcBef>
              <a:spcAft>
                <a:spcPts val="0"/>
              </a:spcAft>
              <a:defRPr/>
            </a:pPr>
            <a:r>
              <a:rPr lang="en-US" sz="2200" b="1" dirty="0">
                <a:solidFill>
                  <a:schemeClr val="tx1"/>
                </a:solidFill>
                <a:latin typeface="Calibri" pitchFamily="34" charset="0"/>
                <a:cs typeface="Calibri" pitchFamily="34" charset="0"/>
              </a:rPr>
              <a:t>The planning document should define / describe</a:t>
            </a:r>
          </a:p>
          <a:p>
            <a:pPr marL="271463" indent="-271463" eaLnBrk="1" hangingPunct="1">
              <a:spcBef>
                <a:spcPts val="400"/>
              </a:spcBef>
              <a:spcAft>
                <a:spcPts val="0"/>
              </a:spcAft>
              <a:buFont typeface="Arial" charset="0"/>
              <a:buChar char="•"/>
              <a:defRPr/>
            </a:pPr>
            <a:r>
              <a:rPr lang="en-US" sz="2200" dirty="0">
                <a:solidFill>
                  <a:schemeClr val="tx1"/>
                </a:solidFill>
                <a:latin typeface="Calibri" pitchFamily="34" charset="0"/>
                <a:cs typeface="Calibri" pitchFamily="34" charset="0"/>
              </a:rPr>
              <a:t>Project objectives and background </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Define the Test Plan objectives </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Give a short system description</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Note any outstanding issues, assumptions, known risks &amp; contingencies </a:t>
            </a:r>
          </a:p>
          <a:p>
            <a:pPr marL="271463" indent="-271463" eaLnBrk="1" hangingPunct="1">
              <a:spcBef>
                <a:spcPts val="400"/>
              </a:spcBef>
              <a:spcAft>
                <a:spcPts val="0"/>
              </a:spcAft>
              <a:buFont typeface="Arial" charset="0"/>
              <a:buChar char="•"/>
              <a:defRPr/>
            </a:pPr>
            <a:r>
              <a:rPr lang="en-US" sz="2200" dirty="0">
                <a:solidFill>
                  <a:schemeClr val="tx1"/>
                </a:solidFill>
                <a:latin typeface="Calibri" pitchFamily="34" charset="0"/>
                <a:cs typeface="Calibri" pitchFamily="34" charset="0"/>
              </a:rPr>
              <a:t>Test scope</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Features to be tested and not to be tested </a:t>
            </a:r>
          </a:p>
          <a:p>
            <a:pPr marL="271463" indent="-271463" eaLnBrk="1" hangingPunct="1">
              <a:spcBef>
                <a:spcPts val="400"/>
              </a:spcBef>
              <a:spcAft>
                <a:spcPts val="0"/>
              </a:spcAft>
              <a:buFont typeface="Arial" charset="0"/>
              <a:buChar char="•"/>
              <a:defRPr/>
            </a:pPr>
            <a:r>
              <a:rPr lang="en-US" sz="2200" dirty="0">
                <a:solidFill>
                  <a:schemeClr val="tx1"/>
                </a:solidFill>
                <a:latin typeface="Calibri" pitchFamily="34" charset="0"/>
                <a:cs typeface="Calibri" pitchFamily="34" charset="0"/>
              </a:rPr>
              <a:t>Test methodologies</a:t>
            </a:r>
          </a:p>
          <a:p>
            <a:pPr marL="271463" indent="-271463" eaLnBrk="1" hangingPunct="1">
              <a:spcBef>
                <a:spcPts val="400"/>
              </a:spcBef>
              <a:spcAft>
                <a:spcPts val="0"/>
              </a:spcAft>
              <a:buFont typeface="Arial" charset="0"/>
              <a:buChar char="•"/>
              <a:defRPr/>
            </a:pPr>
            <a:r>
              <a:rPr lang="en-US" sz="2200" dirty="0">
                <a:solidFill>
                  <a:schemeClr val="tx1"/>
                </a:solidFill>
                <a:latin typeface="Calibri" pitchFamily="34" charset="0"/>
                <a:cs typeface="Calibri" pitchFamily="34" charset="0"/>
              </a:rPr>
              <a:t>Test phases</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Identify definitions, participants, data sources, entry and exit criteria, requirements and work products</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Techniques to be used</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F248D4C1-5815-C0C4-F7A3-28DDAD5C90AE}"/>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Test Planning &amp; Control </a:t>
            </a:r>
            <a:r>
              <a:rPr lang="en-US" altLang="en-US" b="1">
                <a:solidFill>
                  <a:srgbClr val="000000"/>
                </a:solidFill>
                <a:latin typeface="Calibri" panose="020F0502020204030204" pitchFamily="34" charset="0"/>
                <a:cs typeface="Calibri" panose="020F0502020204030204" pitchFamily="34" charset="0"/>
              </a:rPr>
              <a:t>(CONTD.)</a:t>
            </a:r>
            <a:endParaRPr lang="en-US" altLang="en-US" sz="3200" b="1">
              <a:solidFill>
                <a:srgbClr val="000000"/>
              </a:solidFill>
              <a:latin typeface="Calibri" panose="020F0502020204030204" pitchFamily="34" charset="0"/>
              <a:cs typeface="Calibri" panose="020F0502020204030204" pitchFamily="34" charset="0"/>
            </a:endParaRPr>
          </a:p>
        </p:txBody>
      </p:sp>
      <p:sp>
        <p:nvSpPr>
          <p:cNvPr id="28675" name="TextBox 4">
            <a:extLst>
              <a:ext uri="{FF2B5EF4-FFF2-40B4-BE49-F238E27FC236}">
                <a16:creationId xmlns:a16="http://schemas.microsoft.com/office/drawing/2014/main" id="{B925E7FB-E0BE-362E-AB86-33ACD4BFDBD4}"/>
              </a:ext>
            </a:extLst>
          </p:cNvPr>
          <p:cNvSpPr txBox="1">
            <a:spLocks noChangeArrowheads="1"/>
          </p:cNvSpPr>
          <p:nvPr/>
        </p:nvSpPr>
        <p:spPr bwMode="auto">
          <a:xfrm>
            <a:off x="2717800" y="1022351"/>
            <a:ext cx="6743700" cy="4627563"/>
          </a:xfrm>
          <a:prstGeom prst="rect">
            <a:avLst/>
          </a:prstGeom>
          <a:noFill/>
          <a:ln>
            <a:noFill/>
          </a:ln>
        </p:spPr>
        <p:txBody>
          <a:bodyPr lIns="0" tIns="0" rIns="0" bIns="0">
            <a:spAutoFit/>
          </a:bodyPr>
          <a:lstStyle>
            <a:lvl1pPr marL="228600" indent="-228600" eaLnBrk="0" hangingPunct="0">
              <a:defRPr>
                <a:solidFill>
                  <a:schemeClr val="bg1"/>
                </a:solidFill>
                <a:latin typeface="Times New Roman" pitchFamily="18" charset="0"/>
                <a:ea typeface="DejaVu Sans" charset="0"/>
                <a:cs typeface="DejaVu Sans" charset="0"/>
              </a:defRPr>
            </a:lvl1pPr>
            <a:lvl2pPr eaLnBrk="0" hangingPunct="0">
              <a:defRPr>
                <a:solidFill>
                  <a:schemeClr val="bg1"/>
                </a:solidFill>
                <a:latin typeface="Times New Roman" pitchFamily="18" charset="0"/>
                <a:ea typeface="DejaVu Sans" charset="0"/>
                <a:cs typeface="DejaVu Sans" charset="0"/>
              </a:defRPr>
            </a:lvl2pPr>
            <a:lvl3pPr eaLnBrk="0" hangingPunct="0">
              <a:defRPr>
                <a:solidFill>
                  <a:schemeClr val="bg1"/>
                </a:solidFill>
                <a:latin typeface="Times New Roman" pitchFamily="18" charset="0"/>
                <a:ea typeface="DejaVu Sans" charset="0"/>
                <a:cs typeface="DejaVu Sans" charset="0"/>
              </a:defRPr>
            </a:lvl3pPr>
            <a:lvl4pPr eaLnBrk="0" hangingPunct="0">
              <a:defRPr>
                <a:solidFill>
                  <a:schemeClr val="bg1"/>
                </a:solidFill>
                <a:latin typeface="Times New Roman" pitchFamily="18" charset="0"/>
                <a:ea typeface="DejaVu Sans" charset="0"/>
                <a:cs typeface="DejaVu Sans" charset="0"/>
              </a:defRPr>
            </a:lvl4pPr>
            <a:lvl5pPr eaLnBrk="0" hangingPunct="0">
              <a:defRPr>
                <a:solidFill>
                  <a:schemeClr val="bg1"/>
                </a:solidFill>
                <a:latin typeface="Times New Roman" pitchFamily="18" charset="0"/>
                <a:ea typeface="DejaVu Sans"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9pPr>
          </a:lstStyle>
          <a:p>
            <a:pPr marL="0" indent="0" eaLnBrk="1" hangingPunct="1">
              <a:spcBef>
                <a:spcPts val="400"/>
              </a:spcBef>
              <a:spcAft>
                <a:spcPts val="0"/>
              </a:spcAft>
              <a:defRPr/>
            </a:pPr>
            <a:r>
              <a:rPr lang="en-US" sz="2200" b="1" dirty="0">
                <a:solidFill>
                  <a:schemeClr val="tx1"/>
                </a:solidFill>
                <a:latin typeface="Calibri" pitchFamily="34" charset="0"/>
                <a:cs typeface="Calibri" pitchFamily="34" charset="0"/>
              </a:rPr>
              <a:t>Test Controls emphasizes </a:t>
            </a:r>
          </a:p>
          <a:p>
            <a:pPr marL="271463" indent="-271463" eaLnBrk="1" hangingPunct="1">
              <a:spcBef>
                <a:spcPts val="400"/>
              </a:spcBef>
              <a:spcAft>
                <a:spcPts val="0"/>
              </a:spcAft>
              <a:buFont typeface="Arial" charset="0"/>
              <a:buChar char="•"/>
              <a:defRPr/>
            </a:pPr>
            <a:r>
              <a:rPr lang="en-US" sz="2200" dirty="0">
                <a:solidFill>
                  <a:schemeClr val="tx1"/>
                </a:solidFill>
                <a:latin typeface="Calibri" pitchFamily="34" charset="0"/>
                <a:cs typeface="Calibri" pitchFamily="34" charset="0"/>
              </a:rPr>
              <a:t>Measuring and analyzing results</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Defining metrics  for measurement</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Measuring specific work task completed vs. Planned</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Analysis of measured metrics </a:t>
            </a:r>
          </a:p>
          <a:p>
            <a:pPr marL="271463" indent="-271463" eaLnBrk="1" hangingPunct="1">
              <a:spcBef>
                <a:spcPts val="400"/>
              </a:spcBef>
              <a:spcAft>
                <a:spcPts val="0"/>
              </a:spcAft>
              <a:buFont typeface="Arial" charset="0"/>
              <a:buChar char="•"/>
              <a:defRPr/>
            </a:pPr>
            <a:r>
              <a:rPr lang="en-US" sz="2200" dirty="0">
                <a:solidFill>
                  <a:schemeClr val="tx1"/>
                </a:solidFill>
                <a:latin typeface="Calibri" pitchFamily="34" charset="0"/>
                <a:cs typeface="Calibri" pitchFamily="34" charset="0"/>
              </a:rPr>
              <a:t>Monitoring and Documenting Progress</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Monitoring measures on weekly or daily basis </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Document the progress and publish reports</a:t>
            </a:r>
          </a:p>
          <a:p>
            <a:pPr marL="271463" indent="-271463" eaLnBrk="1" hangingPunct="1">
              <a:spcBef>
                <a:spcPts val="400"/>
              </a:spcBef>
              <a:spcAft>
                <a:spcPts val="0"/>
              </a:spcAft>
              <a:buFont typeface="Arial" charset="0"/>
              <a:buChar char="•"/>
              <a:defRPr/>
            </a:pPr>
            <a:r>
              <a:rPr lang="en-US" sz="2200" dirty="0">
                <a:solidFill>
                  <a:schemeClr val="tx1"/>
                </a:solidFill>
                <a:latin typeface="Calibri" pitchFamily="34" charset="0"/>
                <a:cs typeface="Calibri" pitchFamily="34" charset="0"/>
              </a:rPr>
              <a:t>Corrective Decision Making</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Analysis of status on measured metrics</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Conclude decision  based on analysis results   </a:t>
            </a:r>
          </a:p>
          <a:p>
            <a:pPr marL="620713" lvl="1" indent="-239713" eaLnBrk="1" hangingPunct="1">
              <a:spcBef>
                <a:spcPts val="400"/>
              </a:spcBef>
              <a:spcAft>
                <a:spcPts val="0"/>
              </a:spcAft>
              <a:buFont typeface="Calibri" pitchFamily="34" charset="0"/>
              <a:buChar char="̶"/>
              <a:defRPr/>
            </a:pPr>
            <a:r>
              <a:rPr lang="en-US" sz="2200" dirty="0">
                <a:solidFill>
                  <a:schemeClr val="tx1"/>
                </a:solidFill>
                <a:latin typeface="Calibri" pitchFamily="34" charset="0"/>
                <a:cs typeface="Calibri" pitchFamily="34" charset="0"/>
              </a:rPr>
              <a:t>Initiate Corrective  Measures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8888126F-0AD5-E1EF-2C97-4894539751EB}"/>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Test Analysis &amp; Design</a:t>
            </a:r>
          </a:p>
        </p:txBody>
      </p:sp>
      <p:sp>
        <p:nvSpPr>
          <p:cNvPr id="36867" name="TextBox 4">
            <a:extLst>
              <a:ext uri="{FF2B5EF4-FFF2-40B4-BE49-F238E27FC236}">
                <a16:creationId xmlns:a16="http://schemas.microsoft.com/office/drawing/2014/main" id="{76B37420-5A66-95B0-0530-8B7B94FE8D0F}"/>
              </a:ext>
            </a:extLst>
          </p:cNvPr>
          <p:cNvSpPr txBox="1">
            <a:spLocks noChangeArrowheads="1"/>
          </p:cNvSpPr>
          <p:nvPr/>
        </p:nvSpPr>
        <p:spPr bwMode="auto">
          <a:xfrm>
            <a:off x="1909763" y="1247638"/>
            <a:ext cx="8359775" cy="4760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1463" indent="-271463" eaLnBrk="0" hangingPunct="0">
              <a:defRPr>
                <a:solidFill>
                  <a:schemeClr val="bg1"/>
                </a:solidFill>
                <a:latin typeface="Times New Roman" panose="02020603050405020304" pitchFamily="18" charset="0"/>
                <a:cs typeface="DejaVu Sans" charset="0"/>
              </a:defRPr>
            </a:lvl1pPr>
            <a:lvl2pPr marL="620713" indent="-239713"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eaLnBrk="1" hangingPunct="1">
              <a:spcBef>
                <a:spcPts val="400"/>
              </a:spcBef>
              <a:buFont typeface="Arial" panose="020B0604020202020204" pitchFamily="34" charset="0"/>
              <a:buChar char="•"/>
            </a:pPr>
            <a:r>
              <a:rPr lang="en-US" altLang="en-US" sz="2200" b="1" dirty="0">
                <a:solidFill>
                  <a:schemeClr val="tx1"/>
                </a:solidFill>
                <a:latin typeface="Calibri" panose="020F0502020204030204" pitchFamily="34" charset="0"/>
                <a:cs typeface="Calibri" panose="020F0502020204030204" pitchFamily="34" charset="0"/>
              </a:rPr>
              <a:t>Test Analysis &amp; Design: </a:t>
            </a:r>
            <a:r>
              <a:rPr lang="en-US" altLang="en-US" sz="2200" dirty="0">
                <a:solidFill>
                  <a:schemeClr val="tx1"/>
                </a:solidFill>
                <a:latin typeface="Calibri" panose="020F0502020204030204" pitchFamily="34" charset="0"/>
                <a:cs typeface="Calibri" panose="020F0502020204030204" pitchFamily="34" charset="0"/>
              </a:rPr>
              <a:t>Activity where testing objectives are transformed into test conditions and cases</a:t>
            </a:r>
          </a:p>
          <a:p>
            <a:pPr eaLnBrk="1" hangingPunct="1">
              <a:spcBef>
                <a:spcPts val="400"/>
              </a:spcBef>
              <a:buFont typeface="Arial" panose="020B0604020202020204" pitchFamily="34" charset="0"/>
              <a:buChar char="•"/>
            </a:pPr>
            <a:r>
              <a:rPr lang="en-US" altLang="en-US" sz="2200" dirty="0">
                <a:solidFill>
                  <a:schemeClr val="tx1"/>
                </a:solidFill>
                <a:latin typeface="Calibri" panose="020F0502020204030204" pitchFamily="34" charset="0"/>
                <a:cs typeface="Calibri" panose="020F0502020204030204" pitchFamily="34" charset="0"/>
              </a:rPr>
              <a:t>Involves the following major tasks:</a:t>
            </a:r>
          </a:p>
          <a:p>
            <a:pPr lvl="1" eaLnBrk="1" hangingPunct="1">
              <a:spcBef>
                <a:spcPts val="4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Reviewing the test basis (such as requirements, architecture, </a:t>
            </a:r>
            <a:br>
              <a:rPr lang="en-US" altLang="en-US" sz="2200" dirty="0">
                <a:solidFill>
                  <a:schemeClr val="tx1"/>
                </a:solidFill>
                <a:latin typeface="Calibri" panose="020F0502020204030204" pitchFamily="34" charset="0"/>
                <a:cs typeface="Calibri" panose="020F0502020204030204" pitchFamily="34" charset="0"/>
              </a:rPr>
            </a:br>
            <a:r>
              <a:rPr lang="en-US" altLang="en-US" sz="2200" dirty="0">
                <a:solidFill>
                  <a:schemeClr val="tx1"/>
                </a:solidFill>
                <a:latin typeface="Calibri" panose="020F0502020204030204" pitchFamily="34" charset="0"/>
                <a:cs typeface="Calibri" panose="020F0502020204030204" pitchFamily="34" charset="0"/>
              </a:rPr>
              <a:t>design, interfaces)</a:t>
            </a:r>
          </a:p>
          <a:p>
            <a:pPr lvl="1" eaLnBrk="1" hangingPunct="1">
              <a:spcBef>
                <a:spcPts val="4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Identifying test conditions or test requirements and required </a:t>
            </a:r>
            <a:br>
              <a:rPr lang="en-US" altLang="en-US" sz="2200" dirty="0">
                <a:solidFill>
                  <a:schemeClr val="tx1"/>
                </a:solidFill>
                <a:latin typeface="Calibri" panose="020F0502020204030204" pitchFamily="34" charset="0"/>
                <a:cs typeface="Calibri" panose="020F0502020204030204" pitchFamily="34" charset="0"/>
              </a:rPr>
            </a:br>
            <a:r>
              <a:rPr lang="en-US" altLang="en-US" sz="2200" dirty="0">
                <a:solidFill>
                  <a:schemeClr val="tx1"/>
                </a:solidFill>
                <a:latin typeface="Calibri" panose="020F0502020204030204" pitchFamily="34" charset="0"/>
                <a:cs typeface="Calibri" panose="020F0502020204030204" pitchFamily="34" charset="0"/>
              </a:rPr>
              <a:t>test data based on analysis of test items, the specification, </a:t>
            </a:r>
            <a:br>
              <a:rPr lang="en-US" altLang="en-US" sz="2200" dirty="0">
                <a:solidFill>
                  <a:schemeClr val="tx1"/>
                </a:solidFill>
                <a:latin typeface="Calibri" panose="020F0502020204030204" pitchFamily="34" charset="0"/>
                <a:cs typeface="Calibri" panose="020F0502020204030204" pitchFamily="34" charset="0"/>
              </a:rPr>
            </a:br>
            <a:r>
              <a:rPr lang="en-US" altLang="en-US" sz="2200" dirty="0">
                <a:solidFill>
                  <a:schemeClr val="tx1"/>
                </a:solidFill>
                <a:latin typeface="Calibri" panose="020F0502020204030204" pitchFamily="34" charset="0"/>
                <a:cs typeface="Calibri" panose="020F0502020204030204" pitchFamily="34" charset="0"/>
              </a:rPr>
              <a:t>behavior &amp; structure</a:t>
            </a:r>
          </a:p>
          <a:p>
            <a:pPr lvl="1" eaLnBrk="1" hangingPunct="1">
              <a:spcBef>
                <a:spcPts val="4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Designing the tests</a:t>
            </a:r>
          </a:p>
          <a:p>
            <a:pPr lvl="1" eaLnBrk="1" hangingPunct="1">
              <a:spcBef>
                <a:spcPts val="4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Evaluating testability of the requirements and system</a:t>
            </a:r>
          </a:p>
          <a:p>
            <a:pPr lvl="1" eaLnBrk="1" hangingPunct="1">
              <a:spcBef>
                <a:spcPts val="4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Designing the test environment set-up and identifying required infrastructure and tools</a:t>
            </a:r>
          </a:p>
          <a:p>
            <a:pPr lvl="1" eaLnBrk="1" hangingPunct="1">
              <a:spcBef>
                <a:spcPts val="4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Creating bi-directional traceability between test basis and test cases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0E56D803-E8E5-A0C7-1150-632E4DCD6BAB}"/>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Test Implementation &amp; Execution</a:t>
            </a:r>
          </a:p>
        </p:txBody>
      </p:sp>
      <p:sp>
        <p:nvSpPr>
          <p:cNvPr id="37891" name="TextBox 4">
            <a:extLst>
              <a:ext uri="{FF2B5EF4-FFF2-40B4-BE49-F238E27FC236}">
                <a16:creationId xmlns:a16="http://schemas.microsoft.com/office/drawing/2014/main" id="{C0443CEA-C8B9-A957-B5B3-B3EE940AE98D}"/>
              </a:ext>
            </a:extLst>
          </p:cNvPr>
          <p:cNvSpPr txBox="1">
            <a:spLocks noChangeArrowheads="1"/>
          </p:cNvSpPr>
          <p:nvPr/>
        </p:nvSpPr>
        <p:spPr bwMode="auto">
          <a:xfrm>
            <a:off x="1749426" y="1131888"/>
            <a:ext cx="8723313" cy="4565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1463" indent="-271463" eaLnBrk="0" hangingPunct="0">
              <a:defRPr>
                <a:solidFill>
                  <a:schemeClr val="bg1"/>
                </a:solidFill>
                <a:latin typeface="Times New Roman" panose="02020603050405020304" pitchFamily="18" charset="0"/>
                <a:cs typeface="DejaVu Sans" charset="0"/>
              </a:defRPr>
            </a:lvl1pPr>
            <a:lvl2pPr marL="620713" indent="-239713"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eaLnBrk="1" hangingPunct="1">
              <a:spcBef>
                <a:spcPts val="400"/>
              </a:spcBef>
              <a:buFont typeface="Arial" panose="020B0604020202020204" pitchFamily="34" charset="0"/>
              <a:buChar char="•"/>
            </a:pPr>
            <a:r>
              <a:rPr lang="en-US" altLang="en-US" sz="2000">
                <a:solidFill>
                  <a:schemeClr val="tx1"/>
                </a:solidFill>
                <a:latin typeface="Calibri" panose="020F0502020204030204" pitchFamily="34" charset="0"/>
                <a:cs typeface="Calibri" panose="020F0502020204030204" pitchFamily="34" charset="0"/>
              </a:rPr>
              <a:t>Activity where Test Conditions are transformed into test cases &amp; </a:t>
            </a:r>
            <a:br>
              <a:rPr lang="en-US" altLang="en-US" sz="2000">
                <a:solidFill>
                  <a:schemeClr val="tx1"/>
                </a:solidFill>
                <a:latin typeface="Calibri" panose="020F0502020204030204" pitchFamily="34" charset="0"/>
                <a:cs typeface="Calibri" panose="020F0502020204030204" pitchFamily="34" charset="0"/>
              </a:rPr>
            </a:br>
            <a:r>
              <a:rPr lang="en-US" altLang="en-US" sz="2000">
                <a:solidFill>
                  <a:schemeClr val="tx1"/>
                </a:solidFill>
                <a:latin typeface="Calibri" panose="020F0502020204030204" pitchFamily="34" charset="0"/>
                <a:cs typeface="Calibri" panose="020F0502020204030204" pitchFamily="34" charset="0"/>
              </a:rPr>
              <a:t>test-ware, and the environment is set up</a:t>
            </a:r>
          </a:p>
          <a:p>
            <a:pPr eaLnBrk="1" hangingPunct="1">
              <a:spcBef>
                <a:spcPts val="400"/>
              </a:spcBef>
              <a:buFont typeface="Arial" panose="020B0604020202020204" pitchFamily="34" charset="0"/>
              <a:buChar char="•"/>
            </a:pPr>
            <a:r>
              <a:rPr lang="en-US" altLang="en-US" sz="2000">
                <a:solidFill>
                  <a:schemeClr val="tx1"/>
                </a:solidFill>
                <a:latin typeface="Calibri" panose="020F0502020204030204" pitchFamily="34" charset="0"/>
                <a:cs typeface="Calibri" panose="020F0502020204030204" pitchFamily="34" charset="0"/>
              </a:rPr>
              <a:t>Major activities include:</a:t>
            </a:r>
          </a:p>
          <a:p>
            <a:pPr lvl="1" eaLnBrk="1" hangingPunct="1">
              <a:spcBef>
                <a:spcPts val="400"/>
              </a:spcBef>
              <a:buFont typeface="Calibri" panose="020F0502020204030204" pitchFamily="34" charset="0"/>
              <a:buChar char="̶"/>
            </a:pPr>
            <a:r>
              <a:rPr lang="en-US" altLang="en-US" sz="2000">
                <a:solidFill>
                  <a:schemeClr val="tx1"/>
                </a:solidFill>
                <a:latin typeface="Calibri" panose="020F0502020204030204" pitchFamily="34" charset="0"/>
                <a:cs typeface="Calibri" panose="020F0502020204030204" pitchFamily="34" charset="0"/>
              </a:rPr>
              <a:t>Prioritizing test cases and creating test data</a:t>
            </a:r>
          </a:p>
          <a:p>
            <a:pPr lvl="1" eaLnBrk="1" hangingPunct="1">
              <a:spcBef>
                <a:spcPts val="400"/>
              </a:spcBef>
              <a:buFont typeface="Calibri" panose="020F0502020204030204" pitchFamily="34" charset="0"/>
              <a:buChar char="̶"/>
            </a:pPr>
            <a:r>
              <a:rPr lang="en-US" altLang="en-US" sz="2000">
                <a:solidFill>
                  <a:schemeClr val="tx1"/>
                </a:solidFill>
                <a:latin typeface="Calibri" panose="020F0502020204030204" pitchFamily="34" charset="0"/>
                <a:cs typeface="Calibri" panose="020F0502020204030204" pitchFamily="34" charset="0"/>
              </a:rPr>
              <a:t>Verifying that the test environment has been set up correctly</a:t>
            </a:r>
          </a:p>
          <a:p>
            <a:pPr lvl="1" eaLnBrk="1" hangingPunct="1">
              <a:spcBef>
                <a:spcPts val="400"/>
              </a:spcBef>
              <a:buFont typeface="Calibri" panose="020F0502020204030204" pitchFamily="34" charset="0"/>
              <a:buChar char="̶"/>
            </a:pPr>
            <a:r>
              <a:rPr lang="en-US" altLang="en-US" sz="2000">
                <a:solidFill>
                  <a:schemeClr val="tx1"/>
                </a:solidFill>
                <a:latin typeface="Calibri" panose="020F0502020204030204" pitchFamily="34" charset="0"/>
                <a:cs typeface="Calibri" panose="020F0502020204030204" pitchFamily="34" charset="0"/>
              </a:rPr>
              <a:t>Creating test suites from the test procedures for efficient test execution</a:t>
            </a:r>
          </a:p>
          <a:p>
            <a:pPr lvl="1" eaLnBrk="1" hangingPunct="1">
              <a:spcBef>
                <a:spcPts val="400"/>
              </a:spcBef>
              <a:buFont typeface="Calibri" panose="020F0502020204030204" pitchFamily="34" charset="0"/>
              <a:buChar char="̶"/>
            </a:pPr>
            <a:r>
              <a:rPr lang="en-US" altLang="en-US" sz="2000">
                <a:solidFill>
                  <a:schemeClr val="tx1"/>
                </a:solidFill>
                <a:latin typeface="Calibri" panose="020F0502020204030204" pitchFamily="34" charset="0"/>
                <a:cs typeface="Calibri" panose="020F0502020204030204" pitchFamily="34" charset="0"/>
              </a:rPr>
              <a:t>Verifying &amp; updating bi-directional traceability between test basis &amp; test cases</a:t>
            </a:r>
          </a:p>
          <a:p>
            <a:pPr lvl="1" eaLnBrk="1" hangingPunct="1">
              <a:spcBef>
                <a:spcPts val="400"/>
              </a:spcBef>
              <a:buFont typeface="Calibri" panose="020F0502020204030204" pitchFamily="34" charset="0"/>
              <a:buChar char="̶"/>
            </a:pPr>
            <a:r>
              <a:rPr lang="en-US" altLang="en-US" sz="2000">
                <a:solidFill>
                  <a:schemeClr val="tx1"/>
                </a:solidFill>
                <a:latin typeface="Calibri" panose="020F0502020204030204" pitchFamily="34" charset="0"/>
                <a:cs typeface="Calibri" panose="020F0502020204030204" pitchFamily="34" charset="0"/>
              </a:rPr>
              <a:t>Executing test cases manually or using automation as per plan</a:t>
            </a:r>
          </a:p>
          <a:p>
            <a:pPr lvl="1" eaLnBrk="1" hangingPunct="1">
              <a:spcBef>
                <a:spcPts val="400"/>
              </a:spcBef>
              <a:buFont typeface="Calibri" panose="020F0502020204030204" pitchFamily="34" charset="0"/>
              <a:buChar char="̶"/>
            </a:pPr>
            <a:r>
              <a:rPr lang="en-US" altLang="en-US" sz="2000">
                <a:solidFill>
                  <a:schemeClr val="tx1"/>
                </a:solidFill>
                <a:latin typeface="Calibri" panose="020F0502020204030204" pitchFamily="34" charset="0"/>
                <a:cs typeface="Calibri" panose="020F0502020204030204" pitchFamily="34" charset="0"/>
              </a:rPr>
              <a:t>Comparing test execution outcome with expected outcome</a:t>
            </a:r>
          </a:p>
          <a:p>
            <a:pPr lvl="1" eaLnBrk="1" hangingPunct="1">
              <a:spcBef>
                <a:spcPts val="400"/>
              </a:spcBef>
              <a:buFont typeface="Calibri" panose="020F0502020204030204" pitchFamily="34" charset="0"/>
              <a:buChar char="̶"/>
            </a:pPr>
            <a:r>
              <a:rPr lang="en-US" altLang="en-US" sz="2000">
                <a:solidFill>
                  <a:schemeClr val="tx1"/>
                </a:solidFill>
                <a:latin typeface="Calibri" panose="020F0502020204030204" pitchFamily="34" charset="0"/>
                <a:cs typeface="Calibri" panose="020F0502020204030204" pitchFamily="34" charset="0"/>
              </a:rPr>
              <a:t>Logging of defects found due to mismatch in the expected &amp; actual outcome</a:t>
            </a:r>
          </a:p>
          <a:p>
            <a:pPr lvl="1" eaLnBrk="1" hangingPunct="1">
              <a:spcBef>
                <a:spcPts val="400"/>
              </a:spcBef>
              <a:buFont typeface="Calibri" panose="020F0502020204030204" pitchFamily="34" charset="0"/>
              <a:buChar char="̶"/>
            </a:pPr>
            <a:r>
              <a:rPr lang="en-US" altLang="en-US" sz="2000">
                <a:solidFill>
                  <a:schemeClr val="tx1"/>
                </a:solidFill>
                <a:latin typeface="Calibri" panose="020F0502020204030204" pitchFamily="34" charset="0"/>
                <a:cs typeface="Calibri" panose="020F0502020204030204" pitchFamily="34" charset="0"/>
              </a:rPr>
              <a:t>Root cause analysis for incidents identified</a:t>
            </a:r>
          </a:p>
          <a:p>
            <a:pPr lvl="1" eaLnBrk="1" hangingPunct="1">
              <a:spcBef>
                <a:spcPts val="400"/>
              </a:spcBef>
              <a:buFont typeface="Calibri" panose="020F0502020204030204" pitchFamily="34" charset="0"/>
              <a:buChar char="̶"/>
            </a:pPr>
            <a:r>
              <a:rPr lang="en-US" altLang="en-US" sz="2000">
                <a:solidFill>
                  <a:schemeClr val="tx1"/>
                </a:solidFill>
                <a:latin typeface="Calibri" panose="020F0502020204030204" pitchFamily="34" charset="0"/>
                <a:cs typeface="Calibri" panose="020F0502020204030204" pitchFamily="34" charset="0"/>
              </a:rPr>
              <a:t>Reporting incidents to stakeholders</a:t>
            </a:r>
          </a:p>
          <a:p>
            <a:pPr lvl="1" eaLnBrk="1" hangingPunct="1">
              <a:spcBef>
                <a:spcPts val="400"/>
              </a:spcBef>
              <a:buFont typeface="Calibri" panose="020F0502020204030204" pitchFamily="34" charset="0"/>
              <a:buChar char="̶"/>
            </a:pPr>
            <a:r>
              <a:rPr lang="en-US" altLang="en-US" sz="2000">
                <a:solidFill>
                  <a:schemeClr val="tx1"/>
                </a:solidFill>
                <a:latin typeface="Calibri" panose="020F0502020204030204" pitchFamily="34" charset="0"/>
                <a:cs typeface="Calibri" panose="020F0502020204030204" pitchFamily="34" charset="0"/>
              </a:rPr>
              <a:t>Repeating test activities for discrepancies fixed</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08708D1D-99DE-9987-5DE9-7C4D410AC7D2}"/>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Evaluating Exit Criteria &amp; Reporting</a:t>
            </a:r>
          </a:p>
        </p:txBody>
      </p:sp>
      <p:sp>
        <p:nvSpPr>
          <p:cNvPr id="38915" name="TextBox 4">
            <a:extLst>
              <a:ext uri="{FF2B5EF4-FFF2-40B4-BE49-F238E27FC236}">
                <a16:creationId xmlns:a16="http://schemas.microsoft.com/office/drawing/2014/main" id="{934EB1C3-0B35-EBF7-CCF4-338A28ED9A43}"/>
              </a:ext>
            </a:extLst>
          </p:cNvPr>
          <p:cNvSpPr txBox="1">
            <a:spLocks noChangeArrowheads="1"/>
          </p:cNvSpPr>
          <p:nvPr/>
        </p:nvSpPr>
        <p:spPr bwMode="auto">
          <a:xfrm>
            <a:off x="1771651" y="1469818"/>
            <a:ext cx="8353425" cy="418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1463" indent="-271463" eaLnBrk="0" hangingPunct="0">
              <a:defRPr>
                <a:solidFill>
                  <a:schemeClr val="bg1"/>
                </a:solidFill>
                <a:latin typeface="Times New Roman" panose="02020603050405020304" pitchFamily="18" charset="0"/>
                <a:cs typeface="DejaVu Sans" charset="0"/>
              </a:defRPr>
            </a:lvl1pPr>
            <a:lvl2pPr marL="620713" indent="-239713"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eaLnBrk="1" hangingPunct="1">
              <a:spcBef>
                <a:spcPts val="600"/>
              </a:spcBef>
              <a:buFont typeface="Arial" panose="020B0604020202020204" pitchFamily="34" charset="0"/>
              <a:buChar char="•"/>
            </a:pPr>
            <a:r>
              <a:rPr lang="en-US" altLang="en-US" sz="2200" dirty="0">
                <a:solidFill>
                  <a:schemeClr val="tx1"/>
                </a:solidFill>
                <a:latin typeface="Calibri" panose="020F0502020204030204" pitchFamily="34" charset="0"/>
                <a:cs typeface="Calibri" panose="020F0502020204030204" pitchFamily="34" charset="0"/>
              </a:rPr>
              <a:t>It is a process where a testing activity is assessed against the defined objectives</a:t>
            </a:r>
          </a:p>
          <a:p>
            <a:pPr eaLnBrk="1" hangingPunct="1">
              <a:spcBef>
                <a:spcPts val="600"/>
              </a:spcBef>
              <a:buFont typeface="Arial" panose="020B0604020202020204" pitchFamily="34" charset="0"/>
              <a:buChar char="•"/>
            </a:pPr>
            <a:r>
              <a:rPr lang="en-US" altLang="en-US" sz="2200" dirty="0">
                <a:solidFill>
                  <a:schemeClr val="tx1"/>
                </a:solidFill>
                <a:latin typeface="Calibri" panose="020F0502020204030204" pitchFamily="34" charset="0"/>
                <a:cs typeface="Calibri" panose="020F0502020204030204" pitchFamily="34" charset="0"/>
              </a:rPr>
              <a:t>Evaluation of Exit Criteria involves:</a:t>
            </a:r>
          </a:p>
          <a:p>
            <a:pPr lvl="1" eaLnBrk="1" hangingPunct="1">
              <a:spcBef>
                <a:spcPts val="6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Checking test logs against the exit criteria specified in test planning</a:t>
            </a:r>
          </a:p>
          <a:p>
            <a:pPr lvl="1" eaLnBrk="1" hangingPunct="1">
              <a:spcBef>
                <a:spcPts val="6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Assessing if more tests are needed or if the exit criteria specified should change</a:t>
            </a:r>
          </a:p>
          <a:p>
            <a:pPr lvl="1" eaLnBrk="1" hangingPunct="1">
              <a:spcBef>
                <a:spcPts val="6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Writing a test summary report for stakeholders</a:t>
            </a:r>
          </a:p>
          <a:p>
            <a:pPr eaLnBrk="1" hangingPunct="1">
              <a:spcBef>
                <a:spcPts val="600"/>
              </a:spcBef>
              <a:buFont typeface="Arial" panose="020B0604020202020204" pitchFamily="34" charset="0"/>
              <a:buChar char="•"/>
            </a:pPr>
            <a:r>
              <a:rPr lang="en-US" altLang="en-US" sz="2200" dirty="0">
                <a:solidFill>
                  <a:schemeClr val="tx1"/>
                </a:solidFill>
                <a:latin typeface="Calibri" panose="020F0502020204030204" pitchFamily="34" charset="0"/>
                <a:cs typeface="Calibri" panose="020F0502020204030204" pitchFamily="34" charset="0"/>
              </a:rPr>
              <a:t>If exit criteria are not met, the earliest test activity that must be repeated in order to meet the criteria, is identified </a:t>
            </a:r>
          </a:p>
          <a:p>
            <a:pPr lvl="1" eaLnBrk="1" hangingPunct="1">
              <a:spcBef>
                <a:spcPts val="6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Gaps should be identified and the test process should be restarted from that point</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a:extLst>
              <a:ext uri="{FF2B5EF4-FFF2-40B4-BE49-F238E27FC236}">
                <a16:creationId xmlns:a16="http://schemas.microsoft.com/office/drawing/2014/main" id="{014865B2-CFF8-5177-680E-170F0AD4EBDE}"/>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Test Closure Activities</a:t>
            </a:r>
          </a:p>
        </p:txBody>
      </p:sp>
      <p:sp>
        <p:nvSpPr>
          <p:cNvPr id="39939" name="TextBox 4">
            <a:extLst>
              <a:ext uri="{FF2B5EF4-FFF2-40B4-BE49-F238E27FC236}">
                <a16:creationId xmlns:a16="http://schemas.microsoft.com/office/drawing/2014/main" id="{709EFFAF-FC7B-3028-751E-E9535C7B3F24}"/>
              </a:ext>
            </a:extLst>
          </p:cNvPr>
          <p:cNvSpPr txBox="1">
            <a:spLocks noChangeArrowheads="1"/>
          </p:cNvSpPr>
          <p:nvPr/>
        </p:nvSpPr>
        <p:spPr bwMode="auto">
          <a:xfrm>
            <a:off x="2205245" y="1772480"/>
            <a:ext cx="7410450" cy="3662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1463" indent="-271463" eaLnBrk="0" hangingPunct="0">
              <a:defRPr>
                <a:solidFill>
                  <a:schemeClr val="bg1"/>
                </a:solidFill>
                <a:latin typeface="Times New Roman" panose="02020603050405020304" pitchFamily="18" charset="0"/>
                <a:cs typeface="DejaVu Sans" charset="0"/>
              </a:defRPr>
            </a:lvl1pPr>
            <a:lvl2pPr marL="620713" indent="-239713"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eaLnBrk="1" hangingPunct="1">
              <a:spcBef>
                <a:spcPts val="800"/>
              </a:spcBef>
              <a:buFont typeface="Arial" panose="020B0604020202020204" pitchFamily="34" charset="0"/>
              <a:buChar char="•"/>
            </a:pPr>
            <a:r>
              <a:rPr lang="en-US" altLang="en-US" sz="2200" dirty="0">
                <a:solidFill>
                  <a:schemeClr val="tx1"/>
                </a:solidFill>
                <a:latin typeface="Calibri" panose="020F0502020204030204" pitchFamily="34" charset="0"/>
                <a:cs typeface="Calibri" panose="020F0502020204030204" pitchFamily="34" charset="0"/>
              </a:rPr>
              <a:t>It is an activity that collects data from completed test activities to consolidate experience, </a:t>
            </a:r>
            <a:r>
              <a:rPr lang="en-US" altLang="en-US" sz="2200" dirty="0" err="1">
                <a:solidFill>
                  <a:schemeClr val="tx1"/>
                </a:solidFill>
                <a:latin typeface="Calibri" panose="020F0502020204030204" pitchFamily="34" charset="0"/>
                <a:cs typeface="Calibri" panose="020F0502020204030204" pitchFamily="34" charset="0"/>
              </a:rPr>
              <a:t>testware</a:t>
            </a:r>
            <a:r>
              <a:rPr lang="en-US" altLang="en-US" sz="2200" dirty="0">
                <a:solidFill>
                  <a:schemeClr val="tx1"/>
                </a:solidFill>
                <a:latin typeface="Calibri" panose="020F0502020204030204" pitchFamily="34" charset="0"/>
                <a:cs typeface="Calibri" panose="020F0502020204030204" pitchFamily="34" charset="0"/>
              </a:rPr>
              <a:t>, facts &amp; numbers</a:t>
            </a:r>
          </a:p>
          <a:p>
            <a:pPr eaLnBrk="1" hangingPunct="1">
              <a:spcBef>
                <a:spcPts val="800"/>
              </a:spcBef>
              <a:buFont typeface="Arial" panose="020B0604020202020204" pitchFamily="34" charset="0"/>
              <a:buChar char="•"/>
            </a:pPr>
            <a:r>
              <a:rPr lang="en-US" altLang="en-US" sz="2200" dirty="0">
                <a:solidFill>
                  <a:schemeClr val="tx1"/>
                </a:solidFill>
                <a:latin typeface="Calibri" panose="020F0502020204030204" pitchFamily="34" charset="0"/>
                <a:cs typeface="Calibri" panose="020F0502020204030204" pitchFamily="34" charset="0"/>
              </a:rPr>
              <a:t>Major activities of Test closure involve:</a:t>
            </a:r>
          </a:p>
          <a:p>
            <a:pPr lvl="1" eaLnBrk="1" hangingPunct="1">
              <a:spcBef>
                <a:spcPts val="8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Checking which deliverables have been delivered</a:t>
            </a:r>
          </a:p>
          <a:p>
            <a:pPr lvl="1" eaLnBrk="1" hangingPunct="1">
              <a:spcBef>
                <a:spcPts val="8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Closure of incident reports or raising change records for those remain open</a:t>
            </a:r>
          </a:p>
          <a:p>
            <a:pPr lvl="1" eaLnBrk="1" hangingPunct="1">
              <a:spcBef>
                <a:spcPts val="8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Documentation of the acceptance of the system </a:t>
            </a:r>
          </a:p>
          <a:p>
            <a:pPr lvl="1" eaLnBrk="1" hangingPunct="1">
              <a:spcBef>
                <a:spcPts val="8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Analyzing lessons learnt for future releases and projects</a:t>
            </a:r>
          </a:p>
          <a:p>
            <a:pPr lvl="1" eaLnBrk="1" hangingPunct="1">
              <a:spcBef>
                <a:spcPts val="800"/>
              </a:spcBef>
              <a:buFont typeface="Calibri" panose="020F0502020204030204" pitchFamily="34" charset="0"/>
              <a:buChar char="̶"/>
            </a:pPr>
            <a:r>
              <a:rPr lang="en-US" altLang="en-US" sz="2200" dirty="0">
                <a:solidFill>
                  <a:schemeClr val="tx1"/>
                </a:solidFill>
                <a:latin typeface="Calibri" panose="020F0502020204030204" pitchFamily="34" charset="0"/>
                <a:cs typeface="Calibri" panose="020F0502020204030204" pitchFamily="34" charset="0"/>
              </a:rPr>
              <a:t>Suggestions for improvement of test maturity</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Text Box 2">
            <a:extLst>
              <a:ext uri="{FF2B5EF4-FFF2-40B4-BE49-F238E27FC236}">
                <a16:creationId xmlns:a16="http://schemas.microsoft.com/office/drawing/2014/main" id="{0D2E10CE-D030-B912-E7BA-F31B230D74ED}"/>
              </a:ext>
            </a:extLst>
          </p:cNvPr>
          <p:cNvSpPr txBox="1">
            <a:spLocks noChangeArrowheads="1"/>
          </p:cNvSpPr>
          <p:nvPr/>
        </p:nvSpPr>
        <p:spPr bwMode="auto">
          <a:xfrm>
            <a:off x="2438400" y="1143000"/>
            <a:ext cx="73152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marL="519113" indent="-506413" eaLnBrk="0" hangingPunc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1pPr>
            <a:lvl2pPr eaLnBrk="0" hangingPunc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2pPr>
            <a:lvl3pPr eaLnBrk="0" hangingPunc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3pPr>
            <a:lvl4pPr eaLnBrk="0" hangingPunc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4pPr>
            <a:lvl5pPr eaLnBrk="0" hangingPunc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9pPr>
          </a:lstStyle>
          <a:p>
            <a:pPr algn="ctr" eaLnBrk="1" hangingPunct="1">
              <a:lnSpc>
                <a:spcPct val="93000"/>
              </a:lnSpc>
              <a:buClrTx/>
              <a:buFontTx/>
              <a:buNone/>
            </a:pPr>
            <a:r>
              <a:rPr lang="en-GB" altLang="en-US" sz="3200" b="1" dirty="0">
                <a:solidFill>
                  <a:srgbClr val="000000"/>
                </a:solidFill>
              </a:rPr>
              <a:t>Psychology of Testing</a:t>
            </a:r>
          </a:p>
        </p:txBody>
      </p:sp>
    </p:spTree>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Recap From Last Lesson</a:t>
            </a: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441434" y="1417638"/>
            <a:ext cx="11455214" cy="3485438"/>
          </a:xfrm>
        </p:spPr>
        <p:txBody>
          <a:bodyPr/>
          <a:lstStyle/>
          <a:p>
            <a:r>
              <a:rPr lang="en-MY" dirty="0"/>
              <a:t>What is serialization?</a:t>
            </a:r>
          </a:p>
          <a:p>
            <a:r>
              <a:rPr lang="en-MY" dirty="0"/>
              <a:t>How is it important in distributed applications?</a:t>
            </a:r>
          </a:p>
        </p:txBody>
      </p:sp>
    </p:spTree>
    <p:extLst>
      <p:ext uri="{BB962C8B-B14F-4D97-AF65-F5344CB8AC3E}">
        <p14:creationId xmlns:p14="http://schemas.microsoft.com/office/powerpoint/2010/main" val="11476925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a:extLst>
              <a:ext uri="{FF2B5EF4-FFF2-40B4-BE49-F238E27FC236}">
                <a16:creationId xmlns:a16="http://schemas.microsoft.com/office/drawing/2014/main" id="{0EB58D01-C764-D550-4E80-1D35C8BA914D}"/>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Psychology of Testing</a:t>
            </a:r>
          </a:p>
        </p:txBody>
      </p:sp>
      <p:sp>
        <p:nvSpPr>
          <p:cNvPr id="41987" name="TextBox 4">
            <a:extLst>
              <a:ext uri="{FF2B5EF4-FFF2-40B4-BE49-F238E27FC236}">
                <a16:creationId xmlns:a16="http://schemas.microsoft.com/office/drawing/2014/main" id="{E50CA26E-299F-8011-623B-18492ECDB8BC}"/>
              </a:ext>
            </a:extLst>
          </p:cNvPr>
          <p:cNvSpPr txBox="1">
            <a:spLocks noChangeArrowheads="1"/>
          </p:cNvSpPr>
          <p:nvPr/>
        </p:nvSpPr>
        <p:spPr bwMode="auto">
          <a:xfrm>
            <a:off x="3363914" y="2254250"/>
            <a:ext cx="5451475" cy="2179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1463" indent="-271463"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eaLnBrk="1" hangingPunct="1">
              <a:lnSpc>
                <a:spcPct val="150000"/>
              </a:lnSpc>
              <a:spcBef>
                <a:spcPts val="600"/>
              </a:spcBef>
              <a:spcAft>
                <a:spcPts val="600"/>
              </a:spcAft>
              <a:buFont typeface="Arial" panose="020B0604020202020204" pitchFamily="34" charset="0"/>
              <a:buChar char="•"/>
            </a:pPr>
            <a:r>
              <a:rPr lang="en-US" altLang="en-US" sz="2800">
                <a:solidFill>
                  <a:schemeClr val="tx1"/>
                </a:solidFill>
                <a:latin typeface="Calibri" panose="020F0502020204030204" pitchFamily="34" charset="0"/>
                <a:cs typeface="Calibri" panose="020F0502020204030204" pitchFamily="34" charset="0"/>
              </a:rPr>
              <a:t>Testing to find faults</a:t>
            </a:r>
          </a:p>
          <a:p>
            <a:pPr eaLnBrk="1" hangingPunct="1">
              <a:lnSpc>
                <a:spcPct val="150000"/>
              </a:lnSpc>
              <a:spcBef>
                <a:spcPts val="600"/>
              </a:spcBef>
              <a:spcAft>
                <a:spcPts val="600"/>
              </a:spcAft>
              <a:buFont typeface="Arial" panose="020B0604020202020204" pitchFamily="34" charset="0"/>
              <a:buChar char="•"/>
            </a:pPr>
            <a:r>
              <a:rPr lang="en-US" altLang="en-US" sz="2800">
                <a:solidFill>
                  <a:schemeClr val="tx1"/>
                </a:solidFill>
                <a:latin typeface="Calibri" panose="020F0502020204030204" pitchFamily="34" charset="0"/>
                <a:cs typeface="Calibri" panose="020F0502020204030204" pitchFamily="34" charset="0"/>
              </a:rPr>
              <a:t>Tester Developer Relationship</a:t>
            </a:r>
          </a:p>
          <a:p>
            <a:pPr eaLnBrk="1" hangingPunct="1">
              <a:lnSpc>
                <a:spcPct val="150000"/>
              </a:lnSpc>
              <a:spcBef>
                <a:spcPts val="600"/>
              </a:spcBef>
              <a:spcAft>
                <a:spcPts val="600"/>
              </a:spcAft>
              <a:buFont typeface="Arial" panose="020B0604020202020204" pitchFamily="34" charset="0"/>
              <a:buChar char="•"/>
            </a:pPr>
            <a:r>
              <a:rPr lang="en-US" altLang="en-US" sz="2800">
                <a:solidFill>
                  <a:schemeClr val="tx1"/>
                </a:solidFill>
                <a:latin typeface="Calibri" panose="020F0502020204030204" pitchFamily="34" charset="0"/>
                <a:cs typeface="Calibri" panose="020F0502020204030204" pitchFamily="34" charset="0"/>
              </a:rPr>
              <a:t>Independent Testing</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327345F5-1EE8-AA0D-F299-FAD74579598D}"/>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dirty="0">
                <a:solidFill>
                  <a:srgbClr val="000000"/>
                </a:solidFill>
                <a:latin typeface="Calibri" panose="020F0502020204030204" pitchFamily="34" charset="0"/>
                <a:cs typeface="Calibri" panose="020F0502020204030204" pitchFamily="34" charset="0"/>
              </a:rPr>
              <a:t>Testing To Find Faults</a:t>
            </a:r>
          </a:p>
        </p:txBody>
      </p:sp>
      <p:sp>
        <p:nvSpPr>
          <p:cNvPr id="43011" name="TextBox 4">
            <a:extLst>
              <a:ext uri="{FF2B5EF4-FFF2-40B4-BE49-F238E27FC236}">
                <a16:creationId xmlns:a16="http://schemas.microsoft.com/office/drawing/2014/main" id="{02FACCE3-8FE3-F982-FA09-098C78E6774C}"/>
              </a:ext>
            </a:extLst>
          </p:cNvPr>
          <p:cNvSpPr txBox="1">
            <a:spLocks noChangeArrowheads="1"/>
          </p:cNvSpPr>
          <p:nvPr/>
        </p:nvSpPr>
        <p:spPr bwMode="auto">
          <a:xfrm>
            <a:off x="2574925" y="2479675"/>
            <a:ext cx="7029450" cy="200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1463" indent="-271463"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algn="just" eaLnBrk="1" hangingPunct="1">
              <a:spcBef>
                <a:spcPts val="600"/>
              </a:spcBef>
              <a:spcAft>
                <a:spcPts val="600"/>
              </a:spcAft>
              <a:buFont typeface="Arial" panose="020B0604020202020204" pitchFamily="34" charset="0"/>
              <a:buChar char="•"/>
            </a:pPr>
            <a:r>
              <a:rPr lang="en-US" altLang="en-US" sz="2200" dirty="0">
                <a:solidFill>
                  <a:schemeClr val="tx1"/>
                </a:solidFill>
                <a:latin typeface="Calibri" panose="020F0502020204030204" pitchFamily="34" charset="0"/>
                <a:cs typeface="Calibri" panose="020F0502020204030204" pitchFamily="34" charset="0"/>
              </a:rPr>
              <a:t>Testing is performed with the primary intent of finding faults in the software, rather than of proving correctness</a:t>
            </a:r>
          </a:p>
          <a:p>
            <a:pPr algn="just" eaLnBrk="1" hangingPunct="1">
              <a:spcBef>
                <a:spcPts val="600"/>
              </a:spcBef>
              <a:spcAft>
                <a:spcPts val="600"/>
              </a:spcAft>
              <a:buFont typeface="Arial" panose="020B0604020202020204" pitchFamily="34" charset="0"/>
              <a:buChar char="•"/>
            </a:pPr>
            <a:r>
              <a:rPr lang="en-US" altLang="en-US" sz="2200" dirty="0">
                <a:solidFill>
                  <a:schemeClr val="tx1"/>
                </a:solidFill>
                <a:latin typeface="Calibri" panose="020F0502020204030204" pitchFamily="34" charset="0"/>
                <a:cs typeface="Calibri" panose="020F0502020204030204" pitchFamily="34" charset="0"/>
              </a:rPr>
              <a:t>Testing can therefore be perceived as a destructive process</a:t>
            </a:r>
          </a:p>
          <a:p>
            <a:pPr algn="just" eaLnBrk="1" hangingPunct="1">
              <a:spcBef>
                <a:spcPts val="600"/>
              </a:spcBef>
              <a:spcAft>
                <a:spcPts val="600"/>
              </a:spcAft>
              <a:buFont typeface="Arial" panose="020B0604020202020204" pitchFamily="34" charset="0"/>
              <a:buChar char="•"/>
            </a:pPr>
            <a:r>
              <a:rPr lang="en-US" altLang="en-US" sz="2200" dirty="0">
                <a:solidFill>
                  <a:schemeClr val="tx1"/>
                </a:solidFill>
                <a:latin typeface="Calibri" panose="020F0502020204030204" pitchFamily="34" charset="0"/>
                <a:cs typeface="Calibri" panose="020F0502020204030204" pitchFamily="34" charset="0"/>
              </a:rPr>
              <a:t>The mindset required to be a tester is different from that </a:t>
            </a:r>
            <a:br>
              <a:rPr lang="en-US" altLang="en-US" sz="2200" dirty="0">
                <a:solidFill>
                  <a:schemeClr val="tx1"/>
                </a:solidFill>
                <a:latin typeface="Calibri" panose="020F0502020204030204" pitchFamily="34" charset="0"/>
                <a:cs typeface="Calibri" panose="020F0502020204030204" pitchFamily="34" charset="0"/>
              </a:rPr>
            </a:br>
            <a:r>
              <a:rPr lang="en-US" altLang="en-US" sz="2200" dirty="0">
                <a:solidFill>
                  <a:schemeClr val="tx1"/>
                </a:solidFill>
                <a:latin typeface="Calibri" panose="020F0502020204030204" pitchFamily="34" charset="0"/>
                <a:cs typeface="Calibri" panose="020F0502020204030204" pitchFamily="34" charset="0"/>
              </a:rPr>
              <a:t>of a developer</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D3E4D0C2-E689-1851-C43C-830CEBF97651}"/>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Tester Developer Relationship</a:t>
            </a:r>
          </a:p>
        </p:txBody>
      </p:sp>
      <p:sp>
        <p:nvSpPr>
          <p:cNvPr id="44035" name="TextBox 4">
            <a:extLst>
              <a:ext uri="{FF2B5EF4-FFF2-40B4-BE49-F238E27FC236}">
                <a16:creationId xmlns:a16="http://schemas.microsoft.com/office/drawing/2014/main" id="{8F456547-D41A-FCE8-901C-E08EAEE20523}"/>
              </a:ext>
            </a:extLst>
          </p:cNvPr>
          <p:cNvSpPr txBox="1">
            <a:spLocks noChangeArrowheads="1"/>
          </p:cNvSpPr>
          <p:nvPr/>
        </p:nvSpPr>
        <p:spPr bwMode="auto">
          <a:xfrm>
            <a:off x="2289175" y="1495425"/>
            <a:ext cx="7613650" cy="2986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1463" indent="-271463" eaLnBrk="0" hangingPunct="0">
              <a:defRPr>
                <a:solidFill>
                  <a:schemeClr val="bg1"/>
                </a:solidFill>
                <a:latin typeface="Times New Roman" panose="02020603050405020304" pitchFamily="18" charset="0"/>
                <a:cs typeface="DejaVu Sans" charset="0"/>
              </a:defRPr>
            </a:lvl1pPr>
            <a:lvl2pPr marL="620713" indent="-239713"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There are right and wrong ways of presenting faults to authors or management</a:t>
            </a:r>
          </a:p>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During testing it is important to communicate </a:t>
            </a:r>
          </a:p>
          <a:p>
            <a:pPr lvl="1" eaLnBrk="1" hangingPunct="1">
              <a:spcBef>
                <a:spcPts val="600"/>
              </a:spcBef>
              <a:spcAft>
                <a:spcPts val="600"/>
              </a:spcAft>
              <a:buFont typeface="Calibri" panose="020F0502020204030204" pitchFamily="34" charset="0"/>
              <a:buChar char="̶"/>
            </a:pPr>
            <a:r>
              <a:rPr lang="en-US" altLang="en-US" sz="2200">
                <a:solidFill>
                  <a:schemeClr val="tx1"/>
                </a:solidFill>
                <a:latin typeface="Calibri" panose="020F0502020204030204" pitchFamily="34" charset="0"/>
                <a:cs typeface="Calibri" panose="020F0502020204030204" pitchFamily="34" charset="0"/>
              </a:rPr>
              <a:t>Changes happening to the application or menu structures that might affect the testing</a:t>
            </a:r>
          </a:p>
          <a:p>
            <a:pPr lvl="1" eaLnBrk="1" hangingPunct="1">
              <a:spcBef>
                <a:spcPts val="600"/>
              </a:spcBef>
              <a:spcAft>
                <a:spcPts val="600"/>
              </a:spcAft>
              <a:buFont typeface="Calibri" panose="020F0502020204030204" pitchFamily="34" charset="0"/>
              <a:buChar char="̶"/>
            </a:pPr>
            <a:r>
              <a:rPr lang="en-US" altLang="en-US" sz="2200">
                <a:solidFill>
                  <a:schemeClr val="tx1"/>
                </a:solidFill>
                <a:latin typeface="Calibri" panose="020F0502020204030204" pitchFamily="34" charset="0"/>
                <a:cs typeface="Calibri" panose="020F0502020204030204" pitchFamily="34" charset="0"/>
              </a:rPr>
              <a:t>Where the developer thinks the code might be buggy</a:t>
            </a:r>
          </a:p>
          <a:p>
            <a:pPr lvl="1" eaLnBrk="1" hangingPunct="1">
              <a:spcBef>
                <a:spcPts val="600"/>
              </a:spcBef>
              <a:spcAft>
                <a:spcPts val="600"/>
              </a:spcAft>
              <a:buFont typeface="Calibri" panose="020F0502020204030204" pitchFamily="34" charset="0"/>
              <a:buChar char="̶"/>
            </a:pPr>
            <a:r>
              <a:rPr lang="en-US" altLang="en-US" sz="2200">
                <a:solidFill>
                  <a:schemeClr val="tx1"/>
                </a:solidFill>
                <a:latin typeface="Calibri" panose="020F0502020204030204" pitchFamily="34" charset="0"/>
                <a:cs typeface="Calibri" panose="020F0502020204030204" pitchFamily="34" charset="0"/>
              </a:rPr>
              <a:t>Where there might be difficulty in reproducing reported bugs</a:t>
            </a:r>
          </a:p>
        </p:txBody>
      </p:sp>
      <p:sp>
        <p:nvSpPr>
          <p:cNvPr id="2" name="Rounded Rectangle 1">
            <a:extLst>
              <a:ext uri="{FF2B5EF4-FFF2-40B4-BE49-F238E27FC236}">
                <a16:creationId xmlns:a16="http://schemas.microsoft.com/office/drawing/2014/main" id="{A5283AD5-007F-93A8-E52E-0909AD953CE5}"/>
              </a:ext>
            </a:extLst>
          </p:cNvPr>
          <p:cNvSpPr/>
          <p:nvPr/>
        </p:nvSpPr>
        <p:spPr bwMode="auto">
          <a:xfrm>
            <a:off x="3157539" y="4611689"/>
            <a:ext cx="5876925" cy="993775"/>
          </a:xfrm>
          <a:prstGeom prst="roundRect">
            <a:avLst/>
          </a:prstGeom>
          <a:solidFill>
            <a:schemeClr val="accent2">
              <a:lumMod val="20000"/>
              <a:lumOff val="80000"/>
            </a:schemeClr>
          </a:solidFill>
          <a:ln w="9525" cap="flat" cmpd="sng" algn="ctr">
            <a:noFill/>
            <a:prstDash val="solid"/>
            <a:round/>
            <a:headEnd type="none" w="med" len="med"/>
            <a:tailEnd type="none" w="med" len="med"/>
          </a:ln>
          <a:effectLst/>
        </p:spPr>
        <p:txBody>
          <a:bodyPr anchor="ctr"/>
          <a:lstStyle/>
          <a:p>
            <a:pPr algn="ctr">
              <a:defRPr/>
            </a:pPr>
            <a:r>
              <a:rPr lang="en-US" sz="2200" b="1" dirty="0">
                <a:latin typeface="Calibri" pitchFamily="34" charset="0"/>
                <a:cs typeface="Calibri" pitchFamily="34" charset="0"/>
              </a:rPr>
              <a:t>Therefore, the need for ‘Constructive Criticism’ </a:t>
            </a:r>
          </a:p>
          <a:p>
            <a:pPr algn="ctr">
              <a:defRPr/>
            </a:pPr>
            <a:r>
              <a:rPr lang="en-US" sz="2200" b="1" dirty="0">
                <a:latin typeface="Calibri" pitchFamily="34" charset="0"/>
                <a:cs typeface="Calibri" pitchFamily="34" charset="0"/>
              </a:rPr>
              <a:t>and  ‘Collaborative Approach’</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a:extLst>
              <a:ext uri="{FF2B5EF4-FFF2-40B4-BE49-F238E27FC236}">
                <a16:creationId xmlns:a16="http://schemas.microsoft.com/office/drawing/2014/main" id="{11F78DB7-621D-E35E-9F6C-DADF4A09F141}"/>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Independent Testing</a:t>
            </a:r>
          </a:p>
        </p:txBody>
      </p:sp>
      <p:sp>
        <p:nvSpPr>
          <p:cNvPr id="45059" name="TextBox 4">
            <a:extLst>
              <a:ext uri="{FF2B5EF4-FFF2-40B4-BE49-F238E27FC236}">
                <a16:creationId xmlns:a16="http://schemas.microsoft.com/office/drawing/2014/main" id="{EC9B349B-7B99-3305-EF0B-1B0A1016DBB9}"/>
              </a:ext>
            </a:extLst>
          </p:cNvPr>
          <p:cNvSpPr txBox="1">
            <a:spLocks noChangeArrowheads="1"/>
          </p:cNvSpPr>
          <p:nvPr/>
        </p:nvSpPr>
        <p:spPr bwMode="auto">
          <a:xfrm>
            <a:off x="2373314" y="1854200"/>
            <a:ext cx="7432675" cy="2986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1463" indent="-271463"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Test cases are designed by the person (s) who writes the software under test</a:t>
            </a:r>
          </a:p>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Test cases are designed by another person (s)</a:t>
            </a:r>
          </a:p>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Test cases are designed by a person (s) from a different section</a:t>
            </a:r>
          </a:p>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Test cases are designed by a person (s) from a different organisation</a:t>
            </a:r>
          </a:p>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Test cases are not chosen by a person (s)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a:extLst>
              <a:ext uri="{FF2B5EF4-FFF2-40B4-BE49-F238E27FC236}">
                <a16:creationId xmlns:a16="http://schemas.microsoft.com/office/drawing/2014/main" id="{BB5B339E-E4F9-A2B3-DE09-B3E5AFB0F3A0}"/>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Independent Testing – Why? </a:t>
            </a:r>
          </a:p>
        </p:txBody>
      </p:sp>
      <p:grpSp>
        <p:nvGrpSpPr>
          <p:cNvPr id="46083" name="Group 2">
            <a:extLst>
              <a:ext uri="{FF2B5EF4-FFF2-40B4-BE49-F238E27FC236}">
                <a16:creationId xmlns:a16="http://schemas.microsoft.com/office/drawing/2014/main" id="{E55EB7A7-63C6-1494-14AC-15A93D54919F}"/>
              </a:ext>
            </a:extLst>
          </p:cNvPr>
          <p:cNvGrpSpPr>
            <a:grpSpLocks/>
          </p:cNvGrpSpPr>
          <p:nvPr/>
        </p:nvGrpSpPr>
        <p:grpSpPr bwMode="auto">
          <a:xfrm>
            <a:off x="3646488" y="2100263"/>
            <a:ext cx="4849812" cy="3217862"/>
            <a:chOff x="1310" y="1344"/>
            <a:chExt cx="3055" cy="2027"/>
          </a:xfrm>
        </p:grpSpPr>
        <p:sp>
          <p:nvSpPr>
            <p:cNvPr id="46092" name="AutoShape 3">
              <a:extLst>
                <a:ext uri="{FF2B5EF4-FFF2-40B4-BE49-F238E27FC236}">
                  <a16:creationId xmlns:a16="http://schemas.microsoft.com/office/drawing/2014/main" id="{6C6D1269-510F-8922-2CA2-76569B31FCDC}"/>
                </a:ext>
              </a:extLst>
            </p:cNvPr>
            <p:cNvSpPr>
              <a:spLocks noChangeArrowheads="1"/>
            </p:cNvSpPr>
            <p:nvPr/>
          </p:nvSpPr>
          <p:spPr bwMode="auto">
            <a:xfrm>
              <a:off x="2046" y="1758"/>
              <a:ext cx="1575" cy="1243"/>
            </a:xfrm>
            <a:prstGeom prst="triangle">
              <a:avLst>
                <a:gd name="adj" fmla="val 50000"/>
              </a:avLst>
            </a:prstGeom>
            <a:solidFill>
              <a:srgbClr val="CCCCFF"/>
            </a:solidFill>
            <a:ln w="9360">
              <a:solidFill>
                <a:srgbClr val="000000"/>
              </a:solidFill>
              <a:miter lim="800000"/>
              <a:headEnd/>
              <a:tailEnd/>
            </a:ln>
          </p:spPr>
          <p:txBody>
            <a:bodyPr wrap="none" anchor="ctr"/>
            <a:lstStyle/>
            <a:p>
              <a:endParaRPr lang="en-US" altLang="en-US" sz="1600" b="1">
                <a:latin typeface="Calibri" panose="020F0502020204030204" pitchFamily="34" charset="0"/>
                <a:cs typeface="Calibri" panose="020F0502020204030204" pitchFamily="34" charset="0"/>
              </a:endParaRPr>
            </a:p>
          </p:txBody>
        </p:sp>
        <p:sp>
          <p:nvSpPr>
            <p:cNvPr id="46093" name="Oval 4">
              <a:extLst>
                <a:ext uri="{FF2B5EF4-FFF2-40B4-BE49-F238E27FC236}">
                  <a16:creationId xmlns:a16="http://schemas.microsoft.com/office/drawing/2014/main" id="{18A6AA23-DDEF-6ED5-E690-D1D62955AB77}"/>
                </a:ext>
              </a:extLst>
            </p:cNvPr>
            <p:cNvSpPr>
              <a:spLocks noChangeArrowheads="1"/>
            </p:cNvSpPr>
            <p:nvPr/>
          </p:nvSpPr>
          <p:spPr bwMode="auto">
            <a:xfrm>
              <a:off x="1310" y="2958"/>
              <a:ext cx="905" cy="414"/>
            </a:xfrm>
            <a:prstGeom prst="ellipse">
              <a:avLst/>
            </a:prstGeom>
            <a:solidFill>
              <a:srgbClr val="FFFFCC"/>
            </a:solidFill>
            <a:ln w="9360">
              <a:solidFill>
                <a:srgbClr val="000000"/>
              </a:solidFill>
              <a:miter lim="800000"/>
              <a:headEnd/>
              <a:tailEnd/>
            </a:ln>
          </p:spPr>
          <p:txBody>
            <a:bodyPr wrap="none" anchor="ctr"/>
            <a:lstStyle/>
            <a:p>
              <a:endParaRPr lang="en-US" altLang="en-US" sz="1600" b="1">
                <a:latin typeface="Calibri" panose="020F0502020204030204" pitchFamily="34" charset="0"/>
                <a:cs typeface="Calibri" panose="020F0502020204030204" pitchFamily="34" charset="0"/>
              </a:endParaRPr>
            </a:p>
          </p:txBody>
        </p:sp>
        <p:sp>
          <p:nvSpPr>
            <p:cNvPr id="46094" name="Oval 5">
              <a:extLst>
                <a:ext uri="{FF2B5EF4-FFF2-40B4-BE49-F238E27FC236}">
                  <a16:creationId xmlns:a16="http://schemas.microsoft.com/office/drawing/2014/main" id="{0DA0A114-B968-3826-7727-43F787E25ABE}"/>
                </a:ext>
              </a:extLst>
            </p:cNvPr>
            <p:cNvSpPr>
              <a:spLocks noChangeArrowheads="1"/>
            </p:cNvSpPr>
            <p:nvPr/>
          </p:nvSpPr>
          <p:spPr bwMode="auto">
            <a:xfrm>
              <a:off x="2385" y="1344"/>
              <a:ext cx="905" cy="414"/>
            </a:xfrm>
            <a:prstGeom prst="ellipse">
              <a:avLst/>
            </a:prstGeom>
            <a:solidFill>
              <a:srgbClr val="FFBE7D"/>
            </a:solidFill>
            <a:ln w="9360">
              <a:solidFill>
                <a:srgbClr val="000000"/>
              </a:solidFill>
              <a:miter lim="800000"/>
              <a:headEnd/>
              <a:tailEnd/>
            </a:ln>
          </p:spPr>
          <p:txBody>
            <a:bodyPr wrap="none" anchor="ctr"/>
            <a:lstStyle/>
            <a:p>
              <a:endParaRPr lang="en-US" altLang="en-US" sz="1600" b="1">
                <a:latin typeface="Calibri" panose="020F0502020204030204" pitchFamily="34" charset="0"/>
                <a:cs typeface="Calibri" panose="020F0502020204030204" pitchFamily="34" charset="0"/>
              </a:endParaRPr>
            </a:p>
          </p:txBody>
        </p:sp>
        <p:sp>
          <p:nvSpPr>
            <p:cNvPr id="46095" name="Oval 6">
              <a:extLst>
                <a:ext uri="{FF2B5EF4-FFF2-40B4-BE49-F238E27FC236}">
                  <a16:creationId xmlns:a16="http://schemas.microsoft.com/office/drawing/2014/main" id="{B17BA04F-862C-B945-D706-92FCA8BB5469}"/>
                </a:ext>
              </a:extLst>
            </p:cNvPr>
            <p:cNvSpPr>
              <a:spLocks noChangeArrowheads="1"/>
            </p:cNvSpPr>
            <p:nvPr/>
          </p:nvSpPr>
          <p:spPr bwMode="auto">
            <a:xfrm>
              <a:off x="3461" y="2958"/>
              <a:ext cx="905" cy="414"/>
            </a:xfrm>
            <a:prstGeom prst="ellipse">
              <a:avLst/>
            </a:prstGeom>
            <a:solidFill>
              <a:srgbClr val="D8EBB3"/>
            </a:solidFill>
            <a:ln w="9360">
              <a:solidFill>
                <a:srgbClr val="000000"/>
              </a:solidFill>
              <a:miter lim="800000"/>
              <a:headEnd/>
              <a:tailEnd/>
            </a:ln>
          </p:spPr>
          <p:txBody>
            <a:bodyPr wrap="none" anchor="ctr"/>
            <a:lstStyle/>
            <a:p>
              <a:endParaRPr lang="en-US" altLang="en-US" sz="1600" b="1">
                <a:latin typeface="Calibri" panose="020F0502020204030204" pitchFamily="34" charset="0"/>
                <a:cs typeface="Calibri" panose="020F0502020204030204" pitchFamily="34" charset="0"/>
              </a:endParaRPr>
            </a:p>
          </p:txBody>
        </p:sp>
      </p:grpSp>
      <p:sp>
        <p:nvSpPr>
          <p:cNvPr id="9" name="Text Box 7">
            <a:extLst>
              <a:ext uri="{FF2B5EF4-FFF2-40B4-BE49-F238E27FC236}">
                <a16:creationId xmlns:a16="http://schemas.microsoft.com/office/drawing/2014/main" id="{0FB68E3B-D379-1A56-D6FC-633891FBE099}"/>
              </a:ext>
            </a:extLst>
          </p:cNvPr>
          <p:cNvSpPr txBox="1">
            <a:spLocks noChangeArrowheads="1"/>
          </p:cNvSpPr>
          <p:nvPr/>
        </p:nvSpPr>
        <p:spPr bwMode="auto">
          <a:xfrm>
            <a:off x="5286375" y="2105026"/>
            <a:ext cx="1574800" cy="587375"/>
          </a:xfrm>
          <a:prstGeom prst="rect">
            <a:avLst/>
          </a:prstGeom>
          <a:noFill/>
          <a:ln>
            <a:noFill/>
          </a:ln>
          <a:effec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5pPr>
            <a:lvl6pPr marL="25146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6pPr>
            <a:lvl7pPr marL="29718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7pPr>
            <a:lvl8pPr marL="34290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8pPr>
            <a:lvl9pPr marL="38862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9pPr>
          </a:lstStyle>
          <a:p>
            <a:pPr algn="ctr">
              <a:buClrTx/>
              <a:buFontTx/>
              <a:buNone/>
              <a:defRPr/>
            </a:pPr>
            <a:r>
              <a:rPr lang="en-US" sz="1600" b="1">
                <a:effectLst>
                  <a:outerShdw blurRad="38100" dist="38100" dir="2700000" algn="tl">
                    <a:srgbClr val="C0C0C0"/>
                  </a:outerShdw>
                </a:effectLst>
                <a:latin typeface="Calibri" pitchFamily="34" charset="0"/>
                <a:cs typeface="Calibri" pitchFamily="34" charset="0"/>
              </a:rPr>
              <a:t>Technical Independence </a:t>
            </a:r>
          </a:p>
        </p:txBody>
      </p:sp>
      <p:sp>
        <p:nvSpPr>
          <p:cNvPr id="10" name="Text Box 8">
            <a:extLst>
              <a:ext uri="{FF2B5EF4-FFF2-40B4-BE49-F238E27FC236}">
                <a16:creationId xmlns:a16="http://schemas.microsoft.com/office/drawing/2014/main" id="{F2BDB9C0-2A76-7E10-2307-26936DFF5718}"/>
              </a:ext>
            </a:extLst>
          </p:cNvPr>
          <p:cNvSpPr txBox="1">
            <a:spLocks noChangeArrowheads="1"/>
          </p:cNvSpPr>
          <p:nvPr/>
        </p:nvSpPr>
        <p:spPr bwMode="auto">
          <a:xfrm>
            <a:off x="3562350" y="4689476"/>
            <a:ext cx="1574800" cy="587375"/>
          </a:xfrm>
          <a:prstGeom prst="rect">
            <a:avLst/>
          </a:prstGeom>
          <a:noFill/>
          <a:ln>
            <a:noFill/>
          </a:ln>
          <a:effec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5pPr>
            <a:lvl6pPr marL="25146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6pPr>
            <a:lvl7pPr marL="29718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7pPr>
            <a:lvl8pPr marL="34290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8pPr>
            <a:lvl9pPr marL="38862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9pPr>
          </a:lstStyle>
          <a:p>
            <a:pPr algn="ctr">
              <a:buClrTx/>
              <a:buFontTx/>
              <a:buNone/>
              <a:defRPr/>
            </a:pPr>
            <a:r>
              <a:rPr lang="en-US" sz="1600" b="1">
                <a:effectLst>
                  <a:outerShdw blurRad="38100" dist="38100" dir="2700000" algn="tl">
                    <a:srgbClr val="C0C0C0"/>
                  </a:outerShdw>
                </a:effectLst>
                <a:latin typeface="Calibri" pitchFamily="34" charset="0"/>
                <a:cs typeface="Calibri" pitchFamily="34" charset="0"/>
              </a:rPr>
              <a:t>Managerial Independence </a:t>
            </a:r>
          </a:p>
        </p:txBody>
      </p:sp>
      <p:sp>
        <p:nvSpPr>
          <p:cNvPr id="11" name="Text Box 9">
            <a:extLst>
              <a:ext uri="{FF2B5EF4-FFF2-40B4-BE49-F238E27FC236}">
                <a16:creationId xmlns:a16="http://schemas.microsoft.com/office/drawing/2014/main" id="{6B9D8C3E-9D26-64BC-4ACF-4E3EB4AE1EC8}"/>
              </a:ext>
            </a:extLst>
          </p:cNvPr>
          <p:cNvSpPr txBox="1">
            <a:spLocks noChangeArrowheads="1"/>
          </p:cNvSpPr>
          <p:nvPr/>
        </p:nvSpPr>
        <p:spPr bwMode="auto">
          <a:xfrm>
            <a:off x="7002463" y="4689476"/>
            <a:ext cx="1574800" cy="587375"/>
          </a:xfrm>
          <a:prstGeom prst="rect">
            <a:avLst/>
          </a:prstGeom>
          <a:noFill/>
          <a:ln>
            <a:noFill/>
          </a:ln>
          <a:effec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5pPr>
            <a:lvl6pPr marL="25146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6pPr>
            <a:lvl7pPr marL="29718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7pPr>
            <a:lvl8pPr marL="34290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8pPr>
            <a:lvl9pPr marL="38862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9pPr>
          </a:lstStyle>
          <a:p>
            <a:pPr algn="ctr">
              <a:buClrTx/>
              <a:buFontTx/>
              <a:buNone/>
              <a:defRPr/>
            </a:pPr>
            <a:r>
              <a:rPr lang="en-US" sz="1600" b="1">
                <a:effectLst>
                  <a:outerShdw blurRad="38100" dist="38100" dir="2700000" algn="tl">
                    <a:srgbClr val="C0C0C0"/>
                  </a:outerShdw>
                </a:effectLst>
                <a:latin typeface="Calibri" pitchFamily="34" charset="0"/>
                <a:cs typeface="Calibri" pitchFamily="34" charset="0"/>
              </a:rPr>
              <a:t>Financial Independence </a:t>
            </a:r>
          </a:p>
        </p:txBody>
      </p:sp>
      <p:sp>
        <p:nvSpPr>
          <p:cNvPr id="46087" name="Text Box 10">
            <a:extLst>
              <a:ext uri="{FF2B5EF4-FFF2-40B4-BE49-F238E27FC236}">
                <a16:creationId xmlns:a16="http://schemas.microsoft.com/office/drawing/2014/main" id="{4006AB49-73B5-20E4-D71C-5EDEB231F719}"/>
              </a:ext>
            </a:extLst>
          </p:cNvPr>
          <p:cNvSpPr txBox="1">
            <a:spLocks noChangeArrowheads="1"/>
          </p:cNvSpPr>
          <p:nvPr/>
        </p:nvSpPr>
        <p:spPr bwMode="auto">
          <a:xfrm>
            <a:off x="1643063" y="1130301"/>
            <a:ext cx="3810000"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marL="393700" indent="-360363"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spcBef>
                <a:spcPts val="875"/>
              </a:spcBef>
            </a:pPr>
            <a:r>
              <a:rPr lang="en-US" altLang="en-US" sz="1600">
                <a:solidFill>
                  <a:srgbClr val="000000"/>
                </a:solidFill>
                <a:latin typeface="Calibri" panose="020F0502020204030204" pitchFamily="34" charset="0"/>
                <a:cs typeface="Calibri" panose="020F0502020204030204" pitchFamily="34" charset="0"/>
              </a:rPr>
              <a:t>Developer led testing can miss problems</a:t>
            </a:r>
          </a:p>
          <a:p>
            <a:pPr lvl="1" eaLnBrk="1" hangingPunct="1">
              <a:spcBef>
                <a:spcPts val="875"/>
              </a:spcBef>
              <a:buFont typeface="Wingdings" panose="05000000000000000000" pitchFamily="2" charset="2"/>
              <a:buChar char=""/>
            </a:pPr>
            <a:r>
              <a:rPr lang="en-US" altLang="en-US" sz="1600">
                <a:solidFill>
                  <a:srgbClr val="000000"/>
                </a:solidFill>
                <a:latin typeface="Calibri" panose="020F0502020204030204" pitchFamily="34" charset="0"/>
                <a:cs typeface="Calibri" panose="020F0502020204030204" pitchFamily="34" charset="0"/>
              </a:rPr>
              <a:t>Testing often only covers circumstances that the development team has already allowed for in design</a:t>
            </a:r>
          </a:p>
          <a:p>
            <a:pPr lvl="1" eaLnBrk="1" hangingPunct="1">
              <a:spcBef>
                <a:spcPts val="875"/>
              </a:spcBef>
              <a:buFont typeface="Wingdings" panose="05000000000000000000" pitchFamily="2" charset="2"/>
              <a:buChar char=""/>
            </a:pPr>
            <a:r>
              <a:rPr lang="en-US" altLang="en-US" sz="1600">
                <a:solidFill>
                  <a:srgbClr val="000000"/>
                </a:solidFill>
                <a:latin typeface="Calibri" panose="020F0502020204030204" pitchFamily="34" charset="0"/>
                <a:cs typeface="Calibri" panose="020F0502020204030204" pitchFamily="34" charset="0"/>
              </a:rPr>
              <a:t>Tests demonstrate that the system does what developers intended, but not necessarily what the users need</a:t>
            </a:r>
          </a:p>
        </p:txBody>
      </p:sp>
      <p:sp>
        <p:nvSpPr>
          <p:cNvPr id="46088" name="Text Box 11">
            <a:extLst>
              <a:ext uri="{FF2B5EF4-FFF2-40B4-BE49-F238E27FC236}">
                <a16:creationId xmlns:a16="http://schemas.microsoft.com/office/drawing/2014/main" id="{AB467E0F-B8D2-762F-9038-D5DAE93EFCCB}"/>
              </a:ext>
            </a:extLst>
          </p:cNvPr>
          <p:cNvSpPr txBox="1">
            <a:spLocks noChangeArrowheads="1"/>
          </p:cNvSpPr>
          <p:nvPr/>
        </p:nvSpPr>
        <p:spPr bwMode="auto">
          <a:xfrm>
            <a:off x="6861175" y="1336676"/>
            <a:ext cx="3657600" cy="142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marL="393700" indent="-360363"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spcBef>
                <a:spcPts val="875"/>
              </a:spcBef>
            </a:pPr>
            <a:r>
              <a:rPr lang="en-US" altLang="en-US" sz="1600">
                <a:solidFill>
                  <a:srgbClr val="000000"/>
                </a:solidFill>
                <a:latin typeface="Calibri" panose="020F0502020204030204" pitchFamily="34" charset="0"/>
                <a:cs typeface="Calibri" panose="020F0502020204030204" pitchFamily="34" charset="0"/>
              </a:rPr>
              <a:t>Technical independence </a:t>
            </a:r>
          </a:p>
          <a:p>
            <a:pPr lvl="1" eaLnBrk="1" hangingPunct="1">
              <a:spcBef>
                <a:spcPts val="875"/>
              </a:spcBef>
              <a:buFont typeface="Wingdings" panose="05000000000000000000" pitchFamily="2" charset="2"/>
              <a:buChar char=""/>
            </a:pPr>
            <a:r>
              <a:rPr lang="en-US" altLang="en-US" sz="1600">
                <a:solidFill>
                  <a:srgbClr val="000000"/>
                </a:solidFill>
                <a:latin typeface="Calibri" panose="020F0502020204030204" pitchFamily="34" charset="0"/>
                <a:cs typeface="Calibri" panose="020F0502020204030204" pitchFamily="34" charset="0"/>
              </a:rPr>
              <a:t>Avoids duplicating assumptions</a:t>
            </a:r>
          </a:p>
          <a:p>
            <a:pPr lvl="1" eaLnBrk="1" hangingPunct="1">
              <a:spcBef>
                <a:spcPts val="875"/>
              </a:spcBef>
              <a:buFont typeface="Wingdings" panose="05000000000000000000" pitchFamily="2" charset="2"/>
              <a:buChar char=""/>
            </a:pPr>
            <a:r>
              <a:rPr lang="en-US" altLang="en-US" sz="1600">
                <a:solidFill>
                  <a:srgbClr val="000000"/>
                </a:solidFill>
                <a:latin typeface="Calibri" panose="020F0502020204030204" pitchFamily="34" charset="0"/>
                <a:cs typeface="Calibri" panose="020F0502020204030204" pitchFamily="34" charset="0"/>
              </a:rPr>
              <a:t>Covers a wider variety of use</a:t>
            </a:r>
          </a:p>
          <a:p>
            <a:pPr lvl="1" eaLnBrk="1" hangingPunct="1">
              <a:spcBef>
                <a:spcPts val="875"/>
              </a:spcBef>
              <a:buFont typeface="Wingdings" panose="05000000000000000000" pitchFamily="2" charset="2"/>
              <a:buChar char=""/>
            </a:pPr>
            <a:r>
              <a:rPr lang="en-US" altLang="en-US" sz="1600">
                <a:solidFill>
                  <a:srgbClr val="000000"/>
                </a:solidFill>
                <a:latin typeface="Calibri" panose="020F0502020204030204" pitchFamily="34" charset="0"/>
                <a:cs typeface="Calibri" panose="020F0502020204030204" pitchFamily="34" charset="0"/>
              </a:rPr>
              <a:t>Better represents user’s perspective</a:t>
            </a:r>
          </a:p>
        </p:txBody>
      </p:sp>
      <p:sp>
        <p:nvSpPr>
          <p:cNvPr id="46089" name="Text Box 12">
            <a:extLst>
              <a:ext uri="{FF2B5EF4-FFF2-40B4-BE49-F238E27FC236}">
                <a16:creationId xmlns:a16="http://schemas.microsoft.com/office/drawing/2014/main" id="{1D9939B7-BB52-6927-E54A-FE1B0154BD3D}"/>
              </a:ext>
            </a:extLst>
          </p:cNvPr>
          <p:cNvSpPr txBox="1">
            <a:spLocks noChangeArrowheads="1"/>
          </p:cNvSpPr>
          <p:nvPr/>
        </p:nvSpPr>
        <p:spPr bwMode="auto">
          <a:xfrm>
            <a:off x="1643063" y="3722688"/>
            <a:ext cx="2406650" cy="231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eaLnBrk="1" hangingPunct="1">
              <a:spcBef>
                <a:spcPts val="875"/>
              </a:spcBef>
            </a:pPr>
            <a:r>
              <a:rPr lang="en-US" altLang="en-US" sz="1600">
                <a:solidFill>
                  <a:srgbClr val="000000"/>
                </a:solidFill>
                <a:latin typeface="Calibri" panose="020F0502020204030204" pitchFamily="34" charset="0"/>
                <a:cs typeface="Calibri" panose="020F0502020204030204" pitchFamily="34" charset="0"/>
              </a:rPr>
              <a:t>Testing invested in an organization separate </a:t>
            </a:r>
            <a:br>
              <a:rPr lang="en-US" altLang="en-US" sz="1600">
                <a:solidFill>
                  <a:srgbClr val="000000"/>
                </a:solidFill>
                <a:latin typeface="Calibri" panose="020F0502020204030204" pitchFamily="34" charset="0"/>
                <a:cs typeface="Calibri" panose="020F0502020204030204" pitchFamily="34" charset="0"/>
              </a:rPr>
            </a:br>
            <a:r>
              <a:rPr lang="en-US" altLang="en-US" sz="1600">
                <a:solidFill>
                  <a:srgbClr val="000000"/>
                </a:solidFill>
                <a:latin typeface="Calibri" panose="020F0502020204030204" pitchFamily="34" charset="0"/>
                <a:cs typeface="Calibri" panose="020F0502020204030204" pitchFamily="34" charset="0"/>
              </a:rPr>
              <a:t>from the development and project management organization.  </a:t>
            </a:r>
            <a:br>
              <a:rPr lang="en-US" altLang="en-US" sz="1600">
                <a:solidFill>
                  <a:srgbClr val="000000"/>
                </a:solidFill>
                <a:latin typeface="Calibri" panose="020F0502020204030204" pitchFamily="34" charset="0"/>
                <a:cs typeface="Calibri" panose="020F0502020204030204" pitchFamily="34" charset="0"/>
              </a:rPr>
            </a:br>
            <a:r>
              <a:rPr lang="en-US" altLang="en-US" sz="1600">
                <a:solidFill>
                  <a:srgbClr val="000000"/>
                </a:solidFill>
                <a:latin typeface="Calibri" panose="020F0502020204030204" pitchFamily="34" charset="0"/>
                <a:cs typeface="Calibri" panose="020F0502020204030204" pitchFamily="34" charset="0"/>
              </a:rPr>
              <a:t>Testing team independently selects segments of software to analyze and test  </a:t>
            </a:r>
          </a:p>
        </p:txBody>
      </p:sp>
      <p:sp>
        <p:nvSpPr>
          <p:cNvPr id="46090" name="Text Box 13">
            <a:extLst>
              <a:ext uri="{FF2B5EF4-FFF2-40B4-BE49-F238E27FC236}">
                <a16:creationId xmlns:a16="http://schemas.microsoft.com/office/drawing/2014/main" id="{17ABAC9B-DBC3-BBD7-A687-9C2E0FA541EA}"/>
              </a:ext>
            </a:extLst>
          </p:cNvPr>
          <p:cNvSpPr txBox="1">
            <a:spLocks noChangeArrowheads="1"/>
          </p:cNvSpPr>
          <p:nvPr/>
        </p:nvSpPr>
        <p:spPr bwMode="auto">
          <a:xfrm>
            <a:off x="8196264" y="3898900"/>
            <a:ext cx="2287587" cy="206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1pPr>
            <a:lvl2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2pPr>
            <a:lvl3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3pPr>
            <a:lvl4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4pPr>
            <a:lvl5pPr eaLnBrk="0" hangingPunc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Times New Roman" panose="02020603050405020304" pitchFamily="18" charset="0"/>
                <a:cs typeface="DejaVu Sans" charset="0"/>
              </a:defRPr>
            </a:lvl9pPr>
          </a:lstStyle>
          <a:p>
            <a:pPr algn="r" eaLnBrk="1" hangingPunct="1">
              <a:spcBef>
                <a:spcPts val="875"/>
              </a:spcBef>
            </a:pPr>
            <a:r>
              <a:rPr lang="en-US" altLang="en-US" sz="1600">
                <a:solidFill>
                  <a:srgbClr val="000000"/>
                </a:solidFill>
                <a:latin typeface="Calibri" panose="020F0502020204030204" pitchFamily="34" charset="0"/>
                <a:cs typeface="Calibri" panose="020F0502020204030204" pitchFamily="34" charset="0"/>
              </a:rPr>
              <a:t>Control of testing budget needs to be vested in an organization independent of the development organization to ensure that testing gets the focus it deserves</a:t>
            </a:r>
          </a:p>
        </p:txBody>
      </p:sp>
      <p:sp>
        <p:nvSpPr>
          <p:cNvPr id="16" name="Text Box 14">
            <a:extLst>
              <a:ext uri="{FF2B5EF4-FFF2-40B4-BE49-F238E27FC236}">
                <a16:creationId xmlns:a16="http://schemas.microsoft.com/office/drawing/2014/main" id="{5A6E90F5-E630-1891-B3E6-C7DE1D939C83}"/>
              </a:ext>
            </a:extLst>
          </p:cNvPr>
          <p:cNvSpPr txBox="1">
            <a:spLocks noChangeArrowheads="1"/>
          </p:cNvSpPr>
          <p:nvPr/>
        </p:nvSpPr>
        <p:spPr bwMode="auto">
          <a:xfrm>
            <a:off x="5327651" y="3381376"/>
            <a:ext cx="1482725" cy="1325563"/>
          </a:xfrm>
          <a:prstGeom prst="rect">
            <a:avLst/>
          </a:prstGeom>
          <a:noFill/>
          <a:ln>
            <a:noFill/>
          </a:ln>
          <a:effectLst/>
        </p:spPr>
        <p:txBody>
          <a:bodyPr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5pPr>
            <a:lvl6pPr marL="25146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6pPr>
            <a:lvl7pPr marL="29718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7pPr>
            <a:lvl8pPr marL="34290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8pPr>
            <a:lvl9pPr marL="3886200" indent="-228600" defTabSz="449263" fontAlgn="base">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Times New Roman" pitchFamily="16" charset="0"/>
                <a:ea typeface="DejaVu Sans" charset="0"/>
                <a:cs typeface="DejaVu Sans" charset="0"/>
              </a:defRPr>
            </a:lvl9pPr>
          </a:lstStyle>
          <a:p>
            <a:pPr algn="ctr">
              <a:spcBef>
                <a:spcPts val="1063"/>
              </a:spcBef>
              <a:defRPr/>
            </a:pPr>
            <a:r>
              <a:rPr lang="en-US" sz="1600" b="1" dirty="0">
                <a:effectLst>
                  <a:outerShdw blurRad="38100" dist="38100" dir="2700000" algn="tl">
                    <a:srgbClr val="C0C0C0"/>
                  </a:outerShdw>
                </a:effectLst>
                <a:latin typeface="Calibri" pitchFamily="34" charset="0"/>
                <a:cs typeface="Calibri" pitchFamily="34" charset="0"/>
              </a:rPr>
              <a:t>Leveraged </a:t>
            </a:r>
            <a:br>
              <a:rPr lang="en-US" sz="1600" b="1" dirty="0">
                <a:effectLst>
                  <a:outerShdw blurRad="38100" dist="38100" dir="2700000" algn="tl">
                    <a:srgbClr val="C0C0C0"/>
                  </a:outerShdw>
                </a:effectLst>
                <a:latin typeface="Calibri" pitchFamily="34" charset="0"/>
                <a:cs typeface="Calibri" pitchFamily="34" charset="0"/>
              </a:rPr>
            </a:br>
            <a:r>
              <a:rPr lang="en-US" sz="1600" b="1" dirty="0">
                <a:effectLst>
                  <a:outerShdw blurRad="38100" dist="38100" dir="2700000" algn="tl">
                    <a:srgbClr val="C0C0C0"/>
                  </a:outerShdw>
                </a:effectLst>
                <a:latin typeface="Calibri" pitchFamily="34" charset="0"/>
                <a:cs typeface="Calibri" pitchFamily="34" charset="0"/>
              </a:rPr>
              <a:t>fully when accountability rests with a third-party</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E5FF41D4-6AA9-628C-0042-E43A09A367E5}"/>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Independent Testing – Benefits</a:t>
            </a:r>
          </a:p>
        </p:txBody>
      </p:sp>
      <p:sp>
        <p:nvSpPr>
          <p:cNvPr id="47107" name="TextBox 4">
            <a:extLst>
              <a:ext uri="{FF2B5EF4-FFF2-40B4-BE49-F238E27FC236}">
                <a16:creationId xmlns:a16="http://schemas.microsoft.com/office/drawing/2014/main" id="{B9E94F07-B62E-55A5-FEF7-3FD1F89656A5}"/>
              </a:ext>
            </a:extLst>
          </p:cNvPr>
          <p:cNvSpPr txBox="1">
            <a:spLocks noChangeArrowheads="1"/>
          </p:cNvSpPr>
          <p:nvPr/>
        </p:nvSpPr>
        <p:spPr bwMode="auto">
          <a:xfrm>
            <a:off x="2373314" y="1854200"/>
            <a:ext cx="7432675" cy="264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1463" indent="-271463"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Trained and experienced testers with objective of only testing </a:t>
            </a:r>
          </a:p>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Structured processes and techniques</a:t>
            </a:r>
          </a:p>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Unbiased way of looking for failures in a system </a:t>
            </a:r>
          </a:p>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Curiosity, professional pessimistic approach, a critical eye, attention to detail </a:t>
            </a:r>
          </a:p>
          <a:p>
            <a:pPr eaLnBrk="1" hangingPunct="1">
              <a:spcBef>
                <a:spcPts val="600"/>
              </a:spcBef>
              <a:spcAft>
                <a:spcPts val="600"/>
              </a:spcAft>
              <a:buFont typeface="Arial" panose="020B0604020202020204" pitchFamily="34" charset="0"/>
              <a:buChar char="•"/>
            </a:pPr>
            <a:r>
              <a:rPr lang="en-US" altLang="en-US" sz="2200">
                <a:solidFill>
                  <a:schemeClr val="tx1"/>
                </a:solidFill>
                <a:latin typeface="Calibri" panose="020F0502020204030204" pitchFamily="34" charset="0"/>
                <a:cs typeface="Calibri" panose="020F0502020204030204" pitchFamily="34" charset="0"/>
              </a:rPr>
              <a:t>More insightful defect analysis </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Text Box 2">
            <a:extLst>
              <a:ext uri="{FF2B5EF4-FFF2-40B4-BE49-F238E27FC236}">
                <a16:creationId xmlns:a16="http://schemas.microsoft.com/office/drawing/2014/main" id="{20C6CF57-DB9E-515E-92C8-3BC7688C5B4D}"/>
              </a:ext>
            </a:extLst>
          </p:cNvPr>
          <p:cNvSpPr txBox="1">
            <a:spLocks noChangeArrowheads="1"/>
          </p:cNvSpPr>
          <p:nvPr/>
        </p:nvSpPr>
        <p:spPr bwMode="auto">
          <a:xfrm>
            <a:off x="2438400" y="1143000"/>
            <a:ext cx="73152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marL="519113" indent="-506413" eaLnBrk="0" hangingPunc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1pPr>
            <a:lvl2pPr eaLnBrk="0" hangingPunc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2pPr>
            <a:lvl3pPr eaLnBrk="0" hangingPunc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3pPr>
            <a:lvl4pPr eaLnBrk="0" hangingPunc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4pPr>
            <a:lvl5pPr eaLnBrk="0" hangingPunc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tabLst>
                <a:tab pos="519113" algn="l"/>
                <a:tab pos="966788" algn="l"/>
                <a:tab pos="1416050" algn="l"/>
                <a:tab pos="1865313" algn="l"/>
                <a:tab pos="2314575" algn="l"/>
                <a:tab pos="2763838" algn="l"/>
                <a:tab pos="3213100" algn="l"/>
                <a:tab pos="3662363" algn="l"/>
                <a:tab pos="4111625" algn="l"/>
                <a:tab pos="4560888" algn="l"/>
                <a:tab pos="5010150" algn="l"/>
                <a:tab pos="5459413" algn="l"/>
                <a:tab pos="5908675" algn="l"/>
                <a:tab pos="6357938" algn="l"/>
                <a:tab pos="6807200" algn="l"/>
                <a:tab pos="7256463" algn="l"/>
                <a:tab pos="7705725" algn="l"/>
                <a:tab pos="8154988" algn="l"/>
                <a:tab pos="8604250" algn="l"/>
                <a:tab pos="9053513" algn="l"/>
                <a:tab pos="9502775" algn="l"/>
              </a:tabLst>
              <a:defRPr>
                <a:solidFill>
                  <a:schemeClr val="bg1"/>
                </a:solidFill>
                <a:latin typeface="Times New Roman" panose="02020603050405020304" pitchFamily="18" charset="0"/>
                <a:cs typeface="DejaVu Sans" charset="0"/>
              </a:defRPr>
            </a:lvl9pPr>
          </a:lstStyle>
          <a:p>
            <a:pPr algn="ctr" eaLnBrk="1" hangingPunct="1">
              <a:lnSpc>
                <a:spcPct val="93000"/>
              </a:lnSpc>
              <a:buClrTx/>
              <a:buFontTx/>
              <a:buNone/>
            </a:pPr>
            <a:r>
              <a:rPr lang="en-GB" altLang="en-US" sz="3200" b="1" dirty="0">
                <a:solidFill>
                  <a:srgbClr val="000000"/>
                </a:solidFill>
              </a:rPr>
              <a:t>Codes of Ethics</a:t>
            </a:r>
          </a:p>
        </p:txBody>
      </p:sp>
    </p:spTree>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FE28716E-A47F-2A2B-AB72-4F3D7049C2D9}"/>
              </a:ext>
            </a:extLst>
          </p:cNvPr>
          <p:cNvSpPr txBox="1">
            <a:spLocks/>
          </p:cNvSpPr>
          <p:nvPr/>
        </p:nvSpPr>
        <p:spPr bwMode="auto">
          <a:xfrm>
            <a:off x="1771650" y="317501"/>
            <a:ext cx="863600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Code of Ethics</a:t>
            </a:r>
          </a:p>
        </p:txBody>
      </p:sp>
      <p:sp>
        <p:nvSpPr>
          <p:cNvPr id="28675" name="TextBox 4">
            <a:extLst>
              <a:ext uri="{FF2B5EF4-FFF2-40B4-BE49-F238E27FC236}">
                <a16:creationId xmlns:a16="http://schemas.microsoft.com/office/drawing/2014/main" id="{1B637D93-CF2A-A4B6-C83C-9B49EDBDAEAA}"/>
              </a:ext>
            </a:extLst>
          </p:cNvPr>
          <p:cNvSpPr txBox="1">
            <a:spLocks noChangeArrowheads="1"/>
          </p:cNvSpPr>
          <p:nvPr/>
        </p:nvSpPr>
        <p:spPr bwMode="auto">
          <a:xfrm>
            <a:off x="1676400" y="1381126"/>
            <a:ext cx="8826500" cy="5076825"/>
          </a:xfrm>
          <a:prstGeom prst="rect">
            <a:avLst/>
          </a:prstGeom>
          <a:noFill/>
          <a:ln>
            <a:noFill/>
          </a:ln>
        </p:spPr>
        <p:txBody>
          <a:bodyPr lIns="0" tIns="0" rIns="0" bIns="0">
            <a:spAutoFit/>
          </a:bodyPr>
          <a:lstStyle>
            <a:lvl1pPr marL="228600" indent="-228600" eaLnBrk="0" hangingPunct="0">
              <a:defRPr>
                <a:solidFill>
                  <a:schemeClr val="bg1"/>
                </a:solidFill>
                <a:latin typeface="Times New Roman" pitchFamily="18" charset="0"/>
                <a:ea typeface="DejaVu Sans" charset="0"/>
                <a:cs typeface="DejaVu Sans" charset="0"/>
              </a:defRPr>
            </a:lvl1pPr>
            <a:lvl2pPr eaLnBrk="0" hangingPunct="0">
              <a:defRPr>
                <a:solidFill>
                  <a:schemeClr val="bg1"/>
                </a:solidFill>
                <a:latin typeface="Times New Roman" pitchFamily="18" charset="0"/>
                <a:ea typeface="DejaVu Sans" charset="0"/>
                <a:cs typeface="DejaVu Sans" charset="0"/>
              </a:defRPr>
            </a:lvl2pPr>
            <a:lvl3pPr eaLnBrk="0" hangingPunct="0">
              <a:defRPr>
                <a:solidFill>
                  <a:schemeClr val="bg1"/>
                </a:solidFill>
                <a:latin typeface="Times New Roman" pitchFamily="18" charset="0"/>
                <a:ea typeface="DejaVu Sans" charset="0"/>
                <a:cs typeface="DejaVu Sans" charset="0"/>
              </a:defRPr>
            </a:lvl3pPr>
            <a:lvl4pPr eaLnBrk="0" hangingPunct="0">
              <a:defRPr>
                <a:solidFill>
                  <a:schemeClr val="bg1"/>
                </a:solidFill>
                <a:latin typeface="Times New Roman" pitchFamily="18" charset="0"/>
                <a:ea typeface="DejaVu Sans" charset="0"/>
                <a:cs typeface="DejaVu Sans" charset="0"/>
              </a:defRPr>
            </a:lvl4pPr>
            <a:lvl5pPr eaLnBrk="0" hangingPunct="0">
              <a:defRPr>
                <a:solidFill>
                  <a:schemeClr val="bg1"/>
                </a:solidFill>
                <a:latin typeface="Times New Roman" pitchFamily="18" charset="0"/>
                <a:ea typeface="DejaVu Sans"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itchFamily="18" charset="0"/>
              <a:defRPr>
                <a:solidFill>
                  <a:schemeClr val="bg1"/>
                </a:solidFill>
                <a:latin typeface="Times New Roman" pitchFamily="18" charset="0"/>
                <a:ea typeface="DejaVu Sans" charset="0"/>
                <a:cs typeface="DejaVu Sans" charset="0"/>
              </a:defRPr>
            </a:lvl9pPr>
          </a:lstStyle>
          <a:p>
            <a:pPr marL="0" indent="0" eaLnBrk="1" hangingPunct="1">
              <a:spcBef>
                <a:spcPts val="600"/>
              </a:spcBef>
              <a:spcAft>
                <a:spcPts val="600"/>
              </a:spcAft>
              <a:defRPr/>
            </a:pPr>
            <a:r>
              <a:rPr lang="en-US" sz="2000" dirty="0">
                <a:solidFill>
                  <a:schemeClr val="tx1"/>
                </a:solidFill>
                <a:latin typeface="Calibri" pitchFamily="34" charset="0"/>
                <a:cs typeface="Calibri" pitchFamily="34" charset="0"/>
              </a:rPr>
              <a:t>Codes of Ethics is incorporated in the organization to ensure that the information is not put into inappropriate use</a:t>
            </a:r>
          </a:p>
          <a:p>
            <a:pPr marL="0" indent="0" eaLnBrk="1" hangingPunct="1">
              <a:spcBef>
                <a:spcPts val="600"/>
              </a:spcBef>
              <a:spcAft>
                <a:spcPts val="600"/>
              </a:spcAft>
              <a:defRPr/>
            </a:pPr>
            <a:r>
              <a:rPr lang="en-US" sz="2000" dirty="0">
                <a:solidFill>
                  <a:schemeClr val="tx1"/>
                </a:solidFill>
                <a:latin typeface="Calibri" pitchFamily="34" charset="0"/>
                <a:cs typeface="Calibri" pitchFamily="34" charset="0"/>
              </a:rPr>
              <a:t>Following are the codes of ethics:</a:t>
            </a:r>
          </a:p>
          <a:p>
            <a:pPr marL="271463" indent="-271463" eaLnBrk="1" hangingPunct="1">
              <a:spcBef>
                <a:spcPts val="600"/>
              </a:spcBef>
              <a:spcAft>
                <a:spcPts val="600"/>
              </a:spcAft>
              <a:buFont typeface="Arial" charset="0"/>
              <a:buChar char="•"/>
              <a:defRPr/>
            </a:pPr>
            <a:r>
              <a:rPr lang="en-US" sz="2000" b="1" dirty="0">
                <a:solidFill>
                  <a:schemeClr val="tx1"/>
                </a:solidFill>
                <a:latin typeface="Calibri" pitchFamily="34" charset="0"/>
                <a:cs typeface="Calibri" pitchFamily="34" charset="0"/>
              </a:rPr>
              <a:t>Public: </a:t>
            </a:r>
            <a:r>
              <a:rPr lang="en-US" sz="2000" dirty="0">
                <a:solidFill>
                  <a:schemeClr val="tx1"/>
                </a:solidFill>
                <a:latin typeface="Calibri" pitchFamily="34" charset="0"/>
                <a:cs typeface="Calibri" pitchFamily="34" charset="0"/>
              </a:rPr>
              <a:t>Consistent act with regard to the public interest</a:t>
            </a:r>
          </a:p>
          <a:p>
            <a:pPr marL="271463" indent="-271463" eaLnBrk="1" hangingPunct="1">
              <a:spcBef>
                <a:spcPts val="600"/>
              </a:spcBef>
              <a:spcAft>
                <a:spcPts val="600"/>
              </a:spcAft>
              <a:buFont typeface="Arial" charset="0"/>
              <a:buChar char="•"/>
              <a:defRPr/>
            </a:pPr>
            <a:r>
              <a:rPr lang="en-US" sz="2000" b="1" dirty="0">
                <a:solidFill>
                  <a:schemeClr val="tx1"/>
                </a:solidFill>
                <a:latin typeface="Calibri" pitchFamily="34" charset="0"/>
                <a:cs typeface="Calibri" pitchFamily="34" charset="0"/>
              </a:rPr>
              <a:t>Client and Employer: </a:t>
            </a:r>
            <a:r>
              <a:rPr lang="en-US" sz="2000" dirty="0">
                <a:solidFill>
                  <a:schemeClr val="tx1"/>
                </a:solidFill>
                <a:latin typeface="Calibri" pitchFamily="34" charset="0"/>
                <a:cs typeface="Calibri" pitchFamily="34" charset="0"/>
              </a:rPr>
              <a:t>To be at the best interest of the  client and the employer</a:t>
            </a:r>
          </a:p>
          <a:p>
            <a:pPr marL="271463" indent="-271463" eaLnBrk="1" hangingPunct="1">
              <a:spcBef>
                <a:spcPts val="600"/>
              </a:spcBef>
              <a:spcAft>
                <a:spcPts val="600"/>
              </a:spcAft>
              <a:buFont typeface="Arial" charset="0"/>
              <a:buChar char="•"/>
              <a:defRPr/>
            </a:pPr>
            <a:r>
              <a:rPr lang="en-US" sz="2000" b="1" dirty="0">
                <a:solidFill>
                  <a:schemeClr val="tx1"/>
                </a:solidFill>
                <a:latin typeface="Calibri" pitchFamily="34" charset="0"/>
                <a:cs typeface="Calibri" pitchFamily="34" charset="0"/>
              </a:rPr>
              <a:t>Product: </a:t>
            </a:r>
            <a:r>
              <a:rPr lang="en-US" sz="2000" dirty="0">
                <a:solidFill>
                  <a:schemeClr val="tx1"/>
                </a:solidFill>
                <a:latin typeface="Calibri" pitchFamily="34" charset="0"/>
                <a:cs typeface="Calibri" pitchFamily="34" charset="0"/>
              </a:rPr>
              <a:t>To ensure that the deliverables provided meets the professional standard</a:t>
            </a:r>
          </a:p>
          <a:p>
            <a:pPr marL="271463" indent="-271463" eaLnBrk="1" hangingPunct="1">
              <a:spcBef>
                <a:spcPts val="600"/>
              </a:spcBef>
              <a:spcAft>
                <a:spcPts val="600"/>
              </a:spcAft>
              <a:buFont typeface="Arial" charset="0"/>
              <a:buChar char="•"/>
              <a:defRPr/>
            </a:pPr>
            <a:r>
              <a:rPr lang="en-US" sz="2000" b="1" dirty="0">
                <a:solidFill>
                  <a:schemeClr val="tx1"/>
                </a:solidFill>
                <a:latin typeface="Calibri" pitchFamily="34" charset="0"/>
                <a:cs typeface="Calibri" pitchFamily="34" charset="0"/>
              </a:rPr>
              <a:t>Judgment: </a:t>
            </a:r>
            <a:r>
              <a:rPr lang="en-US" sz="2000" dirty="0">
                <a:solidFill>
                  <a:schemeClr val="tx1"/>
                </a:solidFill>
                <a:latin typeface="Calibri" pitchFamily="34" charset="0"/>
                <a:cs typeface="Calibri" pitchFamily="34" charset="0"/>
              </a:rPr>
              <a:t>To maintain integrity and independence in the professional judgment</a:t>
            </a:r>
          </a:p>
          <a:p>
            <a:pPr marL="271463" indent="-271463" eaLnBrk="1" hangingPunct="1">
              <a:spcBef>
                <a:spcPts val="600"/>
              </a:spcBef>
              <a:spcAft>
                <a:spcPts val="600"/>
              </a:spcAft>
              <a:buFont typeface="Arial" charset="0"/>
              <a:buChar char="•"/>
              <a:defRPr/>
            </a:pPr>
            <a:r>
              <a:rPr lang="en-US" sz="2000" b="1" dirty="0">
                <a:solidFill>
                  <a:schemeClr val="tx1"/>
                </a:solidFill>
                <a:latin typeface="Calibri" pitchFamily="34" charset="0"/>
                <a:cs typeface="Calibri" pitchFamily="34" charset="0"/>
              </a:rPr>
              <a:t>Management: </a:t>
            </a:r>
            <a:r>
              <a:rPr lang="en-US" sz="2000" dirty="0">
                <a:solidFill>
                  <a:schemeClr val="tx1"/>
                </a:solidFill>
                <a:latin typeface="Calibri" pitchFamily="34" charset="0"/>
                <a:cs typeface="Calibri" pitchFamily="34" charset="0"/>
              </a:rPr>
              <a:t>To promote an ethical approach in the management level of testing</a:t>
            </a:r>
          </a:p>
          <a:p>
            <a:pPr marL="271463" indent="-271463" eaLnBrk="1" hangingPunct="1">
              <a:spcBef>
                <a:spcPts val="600"/>
              </a:spcBef>
              <a:spcAft>
                <a:spcPts val="600"/>
              </a:spcAft>
              <a:buFont typeface="Arial" charset="0"/>
              <a:buChar char="•"/>
              <a:defRPr/>
            </a:pPr>
            <a:r>
              <a:rPr lang="en-US" sz="2000" b="1" dirty="0">
                <a:solidFill>
                  <a:schemeClr val="tx1"/>
                </a:solidFill>
                <a:latin typeface="Calibri" pitchFamily="34" charset="0"/>
                <a:cs typeface="Calibri" pitchFamily="34" charset="0"/>
              </a:rPr>
              <a:t>Profession: </a:t>
            </a:r>
            <a:r>
              <a:rPr lang="en-US" sz="2000" dirty="0">
                <a:solidFill>
                  <a:schemeClr val="tx1"/>
                </a:solidFill>
                <a:latin typeface="Calibri" pitchFamily="34" charset="0"/>
                <a:cs typeface="Calibri" pitchFamily="34" charset="0"/>
              </a:rPr>
              <a:t>To bring forth the integrity and reputation of the profession in consistent with the public interest</a:t>
            </a:r>
          </a:p>
          <a:p>
            <a:pPr marL="271463" indent="-271463" eaLnBrk="1" hangingPunct="1">
              <a:spcBef>
                <a:spcPts val="600"/>
              </a:spcBef>
              <a:spcAft>
                <a:spcPts val="600"/>
              </a:spcAft>
              <a:buFont typeface="Arial" charset="0"/>
              <a:buChar char="•"/>
              <a:defRPr/>
            </a:pPr>
            <a:r>
              <a:rPr lang="en-US" sz="2000" b="1" dirty="0">
                <a:solidFill>
                  <a:schemeClr val="tx1"/>
                </a:solidFill>
                <a:latin typeface="Calibri" pitchFamily="34" charset="0"/>
                <a:cs typeface="Calibri" pitchFamily="34" charset="0"/>
              </a:rPr>
              <a:t>Colleagues: </a:t>
            </a:r>
            <a:r>
              <a:rPr lang="en-US" sz="2000" dirty="0">
                <a:solidFill>
                  <a:schemeClr val="tx1"/>
                </a:solidFill>
                <a:latin typeface="Calibri" pitchFamily="34" charset="0"/>
                <a:cs typeface="Calibri" pitchFamily="34" charset="0"/>
              </a:rPr>
              <a:t>Supportive and promote cooperation</a:t>
            </a:r>
          </a:p>
          <a:p>
            <a:pPr marL="271463" indent="-271463" eaLnBrk="1" hangingPunct="1">
              <a:spcBef>
                <a:spcPts val="600"/>
              </a:spcBef>
              <a:spcAft>
                <a:spcPts val="600"/>
              </a:spcAft>
              <a:buFont typeface="Arial" charset="0"/>
              <a:buChar char="•"/>
              <a:defRPr/>
            </a:pPr>
            <a:r>
              <a:rPr lang="en-US" sz="2000" b="1" dirty="0">
                <a:solidFill>
                  <a:schemeClr val="tx1"/>
                </a:solidFill>
                <a:latin typeface="Calibri" pitchFamily="34" charset="0"/>
                <a:cs typeface="Calibri" pitchFamily="34" charset="0"/>
              </a:rPr>
              <a:t>Self: </a:t>
            </a:r>
            <a:r>
              <a:rPr lang="en-US" sz="2000" dirty="0">
                <a:solidFill>
                  <a:schemeClr val="tx1"/>
                </a:solidFill>
                <a:latin typeface="Calibri" pitchFamily="34" charset="0"/>
                <a:cs typeface="Calibri" pitchFamily="34" charset="0"/>
              </a:rPr>
              <a:t>On Going learning of the practices in the profession &amp; promote the practices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dirty="0"/>
              <a:t>Review Questions</a:t>
            </a:r>
          </a:p>
        </p:txBody>
      </p:sp>
      <p:sp>
        <p:nvSpPr>
          <p:cNvPr id="7" name="Content Placeholder 6">
            <a:extLst>
              <a:ext uri="{FF2B5EF4-FFF2-40B4-BE49-F238E27FC236}">
                <a16:creationId xmlns:a16="http://schemas.microsoft.com/office/drawing/2014/main" id="{FAA6C378-81A2-21FE-E841-79AA8F096169}"/>
              </a:ext>
            </a:extLst>
          </p:cNvPr>
          <p:cNvSpPr>
            <a:spLocks noGrp="1"/>
          </p:cNvSpPr>
          <p:nvPr>
            <p:ph idx="1"/>
          </p:nvPr>
        </p:nvSpPr>
        <p:spPr/>
        <p:txBody>
          <a:bodyPr/>
          <a:lstStyle/>
          <a:p>
            <a:r>
              <a:rPr lang="en-US" dirty="0"/>
              <a:t>What is testing?</a:t>
            </a:r>
          </a:p>
          <a:p>
            <a:r>
              <a:rPr lang="en-US" dirty="0"/>
              <a:t>Why is it necessary?</a:t>
            </a:r>
          </a:p>
          <a:p>
            <a:r>
              <a:rPr lang="en-US" dirty="0"/>
              <a:t>What are the general testing principles?</a:t>
            </a:r>
          </a:p>
          <a:p>
            <a:r>
              <a:rPr lang="en-US" dirty="0"/>
              <a:t>Discuss about the code of ethics</a:t>
            </a:r>
          </a:p>
          <a:p>
            <a:endParaRPr lang="en-US" dirty="0"/>
          </a:p>
        </p:txBody>
      </p:sp>
    </p:spTree>
    <p:extLst>
      <p:ext uri="{BB962C8B-B14F-4D97-AF65-F5344CB8AC3E}">
        <p14:creationId xmlns:p14="http://schemas.microsoft.com/office/powerpoint/2010/main" val="37268833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0F3B508-3D46-FC75-41AD-4C32E26EE47A}"/>
              </a:ext>
            </a:extLst>
          </p:cNvPr>
          <p:cNvSpPr>
            <a:spLocks noGrp="1"/>
          </p:cNvSpPr>
          <p:nvPr>
            <p:ph idx="1"/>
          </p:nvPr>
        </p:nvSpPr>
        <p:spPr/>
        <p:txBody>
          <a:bodyPr/>
          <a:lstStyle/>
          <a:p>
            <a:pPr marL="271463" indent="-271463" eaLnBrk="1" hangingPunct="1">
              <a:lnSpc>
                <a:spcPct val="150000"/>
              </a:lnSpc>
              <a:spcBef>
                <a:spcPts val="300"/>
              </a:spcBef>
              <a:spcAft>
                <a:spcPts val="0"/>
              </a:spcAft>
              <a:buFont typeface="Arial" charset="0"/>
              <a:buChar char="•"/>
              <a:defRPr/>
            </a:pPr>
            <a:r>
              <a:rPr lang="en-US" sz="2400" dirty="0">
                <a:solidFill>
                  <a:schemeClr val="tx1"/>
                </a:solidFill>
                <a:latin typeface="Calibri" pitchFamily="34" charset="0"/>
                <a:cs typeface="Calibri" pitchFamily="34" charset="0"/>
              </a:rPr>
              <a:t>Why is testing necessary</a:t>
            </a:r>
          </a:p>
          <a:p>
            <a:pPr marL="271463" indent="-271463" eaLnBrk="1" hangingPunct="1">
              <a:lnSpc>
                <a:spcPct val="150000"/>
              </a:lnSpc>
              <a:spcBef>
                <a:spcPts val="300"/>
              </a:spcBef>
              <a:spcAft>
                <a:spcPts val="0"/>
              </a:spcAft>
              <a:buFont typeface="Arial" charset="0"/>
              <a:buChar char="•"/>
              <a:defRPr/>
            </a:pPr>
            <a:r>
              <a:rPr lang="en-US" sz="2400" dirty="0">
                <a:solidFill>
                  <a:schemeClr val="tx1"/>
                </a:solidFill>
                <a:latin typeface="Calibri" pitchFamily="34" charset="0"/>
                <a:cs typeface="Calibri" pitchFamily="34" charset="0"/>
              </a:rPr>
              <a:t>What is testing</a:t>
            </a:r>
          </a:p>
          <a:p>
            <a:pPr marL="271463" indent="-271463" eaLnBrk="1" hangingPunct="1">
              <a:lnSpc>
                <a:spcPct val="150000"/>
              </a:lnSpc>
              <a:spcBef>
                <a:spcPts val="300"/>
              </a:spcBef>
              <a:spcAft>
                <a:spcPts val="0"/>
              </a:spcAft>
              <a:buFont typeface="Arial" charset="0"/>
              <a:buChar char="•"/>
              <a:defRPr/>
            </a:pPr>
            <a:r>
              <a:rPr lang="en-US" sz="2400" dirty="0">
                <a:solidFill>
                  <a:schemeClr val="tx1"/>
                </a:solidFill>
                <a:latin typeface="Calibri" pitchFamily="34" charset="0"/>
                <a:cs typeface="Calibri" pitchFamily="34" charset="0"/>
              </a:rPr>
              <a:t>General testing principles</a:t>
            </a:r>
          </a:p>
          <a:p>
            <a:pPr marL="271463" indent="-271463" eaLnBrk="1" hangingPunct="1">
              <a:lnSpc>
                <a:spcPct val="150000"/>
              </a:lnSpc>
              <a:spcBef>
                <a:spcPts val="300"/>
              </a:spcBef>
              <a:spcAft>
                <a:spcPts val="0"/>
              </a:spcAft>
              <a:buFont typeface="Arial" charset="0"/>
              <a:buChar char="•"/>
              <a:defRPr/>
            </a:pPr>
            <a:r>
              <a:rPr lang="en-US" sz="2400" dirty="0">
                <a:solidFill>
                  <a:schemeClr val="tx1"/>
                </a:solidFill>
                <a:latin typeface="Calibri" pitchFamily="34" charset="0"/>
                <a:cs typeface="Calibri" pitchFamily="34" charset="0"/>
              </a:rPr>
              <a:t>Fundamental test process</a:t>
            </a:r>
          </a:p>
          <a:p>
            <a:pPr marL="271463" indent="-271463" eaLnBrk="1" hangingPunct="1">
              <a:lnSpc>
                <a:spcPct val="150000"/>
              </a:lnSpc>
              <a:spcBef>
                <a:spcPts val="300"/>
              </a:spcBef>
              <a:spcAft>
                <a:spcPts val="0"/>
              </a:spcAft>
              <a:buFont typeface="Arial" charset="0"/>
              <a:buChar char="•"/>
              <a:defRPr/>
            </a:pPr>
            <a:r>
              <a:rPr lang="en-US" sz="2400" dirty="0">
                <a:solidFill>
                  <a:schemeClr val="tx1"/>
                </a:solidFill>
                <a:latin typeface="Calibri" pitchFamily="34" charset="0"/>
                <a:cs typeface="Calibri" pitchFamily="34" charset="0"/>
              </a:rPr>
              <a:t>The psychology of testing</a:t>
            </a:r>
          </a:p>
          <a:p>
            <a:pPr marL="271463" indent="-271463" eaLnBrk="1" hangingPunct="1">
              <a:lnSpc>
                <a:spcPct val="150000"/>
              </a:lnSpc>
              <a:spcBef>
                <a:spcPts val="300"/>
              </a:spcBef>
              <a:spcAft>
                <a:spcPts val="0"/>
              </a:spcAft>
              <a:buFont typeface="Arial" charset="0"/>
              <a:buChar char="•"/>
              <a:defRPr/>
            </a:pPr>
            <a:r>
              <a:rPr lang="en-US" sz="2400" dirty="0">
                <a:solidFill>
                  <a:schemeClr val="tx1"/>
                </a:solidFill>
                <a:latin typeface="Calibri" pitchFamily="34" charset="0"/>
                <a:cs typeface="Calibri" pitchFamily="34" charset="0"/>
              </a:rPr>
              <a:t>Codes of Ethics</a:t>
            </a:r>
          </a:p>
          <a:p>
            <a:endParaRPr lang="en-MY" dirty="0"/>
          </a:p>
        </p:txBody>
      </p:sp>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MY" dirty="0"/>
              <a:t>Summary / Recap of Main Points</a:t>
            </a:r>
          </a:p>
        </p:txBody>
      </p:sp>
    </p:spTree>
    <p:extLst>
      <p:ext uri="{BB962C8B-B14F-4D97-AF65-F5344CB8AC3E}">
        <p14:creationId xmlns:p14="http://schemas.microsoft.com/office/powerpoint/2010/main" val="2877144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8A887ADD-B815-DE4D-D8CF-0FE2C7274A1D}"/>
              </a:ext>
            </a:extLst>
          </p:cNvPr>
          <p:cNvSpPr txBox="1">
            <a:spLocks/>
          </p:cNvSpPr>
          <p:nvPr/>
        </p:nvSpPr>
        <p:spPr bwMode="auto">
          <a:xfrm>
            <a:off x="1771650" y="317500"/>
            <a:ext cx="863600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Common Definitions</a:t>
            </a:r>
          </a:p>
        </p:txBody>
      </p:sp>
      <p:sp>
        <p:nvSpPr>
          <p:cNvPr id="5123" name="TextBox 2">
            <a:extLst>
              <a:ext uri="{FF2B5EF4-FFF2-40B4-BE49-F238E27FC236}">
                <a16:creationId xmlns:a16="http://schemas.microsoft.com/office/drawing/2014/main" id="{CE8933AF-93EF-4769-6E9F-C67422911DFD}"/>
              </a:ext>
            </a:extLst>
          </p:cNvPr>
          <p:cNvSpPr txBox="1">
            <a:spLocks noChangeArrowheads="1"/>
          </p:cNvSpPr>
          <p:nvPr/>
        </p:nvSpPr>
        <p:spPr bwMode="auto">
          <a:xfrm>
            <a:off x="2547939" y="1119188"/>
            <a:ext cx="7083425" cy="475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85750" indent="-285750"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eaLnBrk="1" hangingPunct="1">
              <a:spcBef>
                <a:spcPts val="1200"/>
              </a:spcBef>
              <a:spcAft>
                <a:spcPts val="600"/>
              </a:spcAft>
              <a:buFont typeface="Arial" panose="020B0604020202020204" pitchFamily="34" charset="0"/>
              <a:buChar char="•"/>
            </a:pPr>
            <a:r>
              <a:rPr lang="en-US" altLang="en-US" sz="2400" b="1">
                <a:solidFill>
                  <a:schemeClr val="tx1"/>
                </a:solidFill>
                <a:latin typeface="Calibri" panose="020F0502020204030204" pitchFamily="34" charset="0"/>
                <a:cs typeface="Calibri" panose="020F0502020204030204" pitchFamily="34" charset="0"/>
              </a:rPr>
              <a:t>Error (Mistake): </a:t>
            </a:r>
            <a:r>
              <a:rPr lang="en-US" altLang="en-US" sz="2400">
                <a:solidFill>
                  <a:schemeClr val="tx1"/>
                </a:solidFill>
                <a:latin typeface="Calibri" panose="020F0502020204030204" pitchFamily="34" charset="0"/>
                <a:cs typeface="Calibri" panose="020F0502020204030204" pitchFamily="34" charset="0"/>
              </a:rPr>
              <a:t>A human action that produces an incorrect result </a:t>
            </a:r>
          </a:p>
          <a:p>
            <a:pPr eaLnBrk="1" hangingPunct="1">
              <a:spcBef>
                <a:spcPts val="1200"/>
              </a:spcBef>
              <a:spcAft>
                <a:spcPts val="600"/>
              </a:spcAft>
              <a:buFont typeface="Arial" panose="020B0604020202020204" pitchFamily="34" charset="0"/>
              <a:buChar char="•"/>
            </a:pPr>
            <a:r>
              <a:rPr lang="en-US" altLang="en-US" sz="2400" b="1">
                <a:solidFill>
                  <a:schemeClr val="tx1"/>
                </a:solidFill>
                <a:latin typeface="Calibri" panose="020F0502020204030204" pitchFamily="34" charset="0"/>
                <a:cs typeface="Calibri" panose="020F0502020204030204" pitchFamily="34" charset="0"/>
              </a:rPr>
              <a:t>Defect (Fault / Bug): </a:t>
            </a:r>
            <a:r>
              <a:rPr lang="en-US" altLang="en-US" sz="2400">
                <a:solidFill>
                  <a:schemeClr val="tx1"/>
                </a:solidFill>
                <a:latin typeface="Calibri" panose="020F0502020204030204" pitchFamily="34" charset="0"/>
                <a:cs typeface="Calibri" panose="020F0502020204030204" pitchFamily="34" charset="0"/>
              </a:rPr>
              <a:t>A flaw in a component or system that can cause the component or system to fail to perform its required function</a:t>
            </a:r>
          </a:p>
          <a:p>
            <a:pPr eaLnBrk="1" hangingPunct="1">
              <a:spcBef>
                <a:spcPts val="1200"/>
              </a:spcBef>
              <a:spcAft>
                <a:spcPts val="600"/>
              </a:spcAft>
              <a:buFont typeface="Arial" panose="020B0604020202020204" pitchFamily="34" charset="0"/>
              <a:buChar char="•"/>
            </a:pPr>
            <a:r>
              <a:rPr lang="en-US" altLang="en-US" sz="2400" b="1">
                <a:solidFill>
                  <a:schemeClr val="tx1"/>
                </a:solidFill>
                <a:latin typeface="Calibri" panose="020F0502020204030204" pitchFamily="34" charset="0"/>
                <a:cs typeface="Calibri" panose="020F0502020204030204" pitchFamily="34" charset="0"/>
              </a:rPr>
              <a:t>Failure: </a:t>
            </a:r>
            <a:r>
              <a:rPr lang="en-US" altLang="en-US" sz="2400">
                <a:solidFill>
                  <a:schemeClr val="tx1"/>
                </a:solidFill>
                <a:latin typeface="Calibri" panose="020F0502020204030204" pitchFamily="34" charset="0"/>
                <a:cs typeface="Calibri" panose="020F0502020204030204" pitchFamily="34" charset="0"/>
              </a:rPr>
              <a:t>Deviation of the component or system from its expected delivery, service or result</a:t>
            </a:r>
          </a:p>
          <a:p>
            <a:pPr eaLnBrk="1" hangingPunct="1">
              <a:spcBef>
                <a:spcPts val="1200"/>
              </a:spcBef>
              <a:spcAft>
                <a:spcPts val="600"/>
              </a:spcAft>
              <a:buFont typeface="Arial" panose="020B0604020202020204" pitchFamily="34" charset="0"/>
              <a:buChar char="•"/>
            </a:pPr>
            <a:r>
              <a:rPr lang="en-US" altLang="en-US" sz="2400" b="1">
                <a:solidFill>
                  <a:schemeClr val="tx1"/>
                </a:solidFill>
                <a:latin typeface="Calibri" panose="020F0502020204030204" pitchFamily="34" charset="0"/>
                <a:cs typeface="Calibri" panose="020F0502020204030204" pitchFamily="34" charset="0"/>
              </a:rPr>
              <a:t>Reliability: </a:t>
            </a:r>
            <a:r>
              <a:rPr lang="en-US" altLang="en-US" sz="2400">
                <a:solidFill>
                  <a:schemeClr val="tx1"/>
                </a:solidFill>
                <a:latin typeface="Calibri" panose="020F0502020204030204" pitchFamily="34" charset="0"/>
                <a:cs typeface="Calibri" panose="020F0502020204030204" pitchFamily="34" charset="0"/>
              </a:rPr>
              <a:t>The ability of the software product to perform its required functions under stated conditions for a specified period of  time, or for a specified number of operations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5727BF85-4898-C572-6D05-919FBFE550CD}"/>
              </a:ext>
            </a:extLst>
          </p:cNvPr>
          <p:cNvSpPr>
            <a:spLocks noGrp="1"/>
          </p:cNvSpPr>
          <p:nvPr>
            <p:ph type="body" sz="quarter" idx="3"/>
          </p:nvPr>
        </p:nvSpPr>
        <p:spPr/>
        <p:txBody>
          <a:bodyPr/>
          <a:lstStyle/>
          <a:p>
            <a:r>
              <a:rPr lang="en-MY" dirty="0"/>
              <a:t>Preparation for Class</a:t>
            </a:r>
          </a:p>
        </p:txBody>
      </p:sp>
      <p:sp>
        <p:nvSpPr>
          <p:cNvPr id="9" name="Content Placeholder 8">
            <a:extLst>
              <a:ext uri="{FF2B5EF4-FFF2-40B4-BE49-F238E27FC236}">
                <a16:creationId xmlns:a16="http://schemas.microsoft.com/office/drawing/2014/main" id="{160D1C6E-2053-4E08-F1D3-C2DBE5B07258}"/>
              </a:ext>
            </a:extLst>
          </p:cNvPr>
          <p:cNvSpPr>
            <a:spLocks noGrp="1"/>
          </p:cNvSpPr>
          <p:nvPr>
            <p:ph sz="quarter" idx="4"/>
          </p:nvPr>
        </p:nvSpPr>
        <p:spPr/>
        <p:txBody>
          <a:bodyPr/>
          <a:lstStyle/>
          <a:p>
            <a:r>
              <a:rPr lang="en-US" dirty="0"/>
              <a:t>Preparation of testing manual</a:t>
            </a:r>
            <a:endParaRPr lang="en-MY" dirty="0"/>
          </a:p>
        </p:txBody>
      </p:sp>
      <p:sp>
        <p:nvSpPr>
          <p:cNvPr id="3" name="Title 2">
            <a:extLst>
              <a:ext uri="{FF2B5EF4-FFF2-40B4-BE49-F238E27FC236}">
                <a16:creationId xmlns:a16="http://schemas.microsoft.com/office/drawing/2014/main" id="{A76A8566-4DD3-8921-A149-7D81DBCCC899}"/>
              </a:ext>
            </a:extLst>
          </p:cNvPr>
          <p:cNvSpPr>
            <a:spLocks noGrp="1"/>
          </p:cNvSpPr>
          <p:nvPr>
            <p:ph type="title"/>
          </p:nvPr>
        </p:nvSpPr>
        <p:spPr>
          <a:xfrm>
            <a:off x="295352" y="274638"/>
            <a:ext cx="10457373" cy="1143000"/>
          </a:xfrm>
        </p:spPr>
        <p:txBody>
          <a:bodyPr/>
          <a:lstStyle/>
          <a:p>
            <a:r>
              <a:rPr lang="en-MY" dirty="0"/>
              <a:t>What To Expect Next Week</a:t>
            </a:r>
          </a:p>
        </p:txBody>
      </p:sp>
      <p:sp>
        <p:nvSpPr>
          <p:cNvPr id="6" name="Text Placeholder 5">
            <a:extLst>
              <a:ext uri="{FF2B5EF4-FFF2-40B4-BE49-F238E27FC236}">
                <a16:creationId xmlns:a16="http://schemas.microsoft.com/office/drawing/2014/main" id="{920CA82D-607C-591C-A7A4-9D4811ED9EA9}"/>
              </a:ext>
            </a:extLst>
          </p:cNvPr>
          <p:cNvSpPr>
            <a:spLocks noGrp="1"/>
          </p:cNvSpPr>
          <p:nvPr>
            <p:ph type="body" idx="1"/>
          </p:nvPr>
        </p:nvSpPr>
        <p:spPr/>
        <p:txBody>
          <a:bodyPr/>
          <a:lstStyle/>
          <a:p>
            <a:r>
              <a:rPr lang="en-MY" dirty="0"/>
              <a:t>In Class</a:t>
            </a:r>
          </a:p>
        </p:txBody>
      </p:sp>
      <p:sp>
        <p:nvSpPr>
          <p:cNvPr id="7" name="Content Placeholder 6">
            <a:extLst>
              <a:ext uri="{FF2B5EF4-FFF2-40B4-BE49-F238E27FC236}">
                <a16:creationId xmlns:a16="http://schemas.microsoft.com/office/drawing/2014/main" id="{12E60516-14FA-6023-4EA0-3F1B5EAA0BCD}"/>
              </a:ext>
            </a:extLst>
          </p:cNvPr>
          <p:cNvSpPr>
            <a:spLocks noGrp="1"/>
          </p:cNvSpPr>
          <p:nvPr>
            <p:ph sz="half" idx="2"/>
          </p:nvPr>
        </p:nvSpPr>
        <p:spPr/>
        <p:txBody>
          <a:bodyPr/>
          <a:lstStyle/>
          <a:p>
            <a:r>
              <a:rPr lang="en-US" dirty="0"/>
              <a:t>Prepare testing manual for the RMI application</a:t>
            </a:r>
          </a:p>
          <a:p>
            <a:r>
              <a:rPr lang="en-US" dirty="0"/>
              <a:t>Propose a testing for the implemented application	</a:t>
            </a:r>
            <a:endParaRPr lang="en-MY" dirty="0"/>
          </a:p>
        </p:txBody>
      </p:sp>
    </p:spTree>
    <p:extLst>
      <p:ext uri="{BB962C8B-B14F-4D97-AF65-F5344CB8AC3E}">
        <p14:creationId xmlns:p14="http://schemas.microsoft.com/office/powerpoint/2010/main" val="2002936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34FBEDC3-C004-6FBB-C807-0AD3C92CAEBE}"/>
              </a:ext>
            </a:extLst>
          </p:cNvPr>
          <p:cNvSpPr txBox="1">
            <a:spLocks/>
          </p:cNvSpPr>
          <p:nvPr/>
        </p:nvSpPr>
        <p:spPr bwMode="auto">
          <a:xfrm>
            <a:off x="1771650" y="317500"/>
            <a:ext cx="863600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Software Systems Context</a:t>
            </a:r>
          </a:p>
        </p:txBody>
      </p:sp>
      <p:sp>
        <p:nvSpPr>
          <p:cNvPr id="3" name="TextBox 2">
            <a:extLst>
              <a:ext uri="{FF2B5EF4-FFF2-40B4-BE49-F238E27FC236}">
                <a16:creationId xmlns:a16="http://schemas.microsoft.com/office/drawing/2014/main" id="{488AA614-1A00-8255-1B35-0F9BA40DA3F9}"/>
              </a:ext>
            </a:extLst>
          </p:cNvPr>
          <p:cNvSpPr txBox="1"/>
          <p:nvPr/>
        </p:nvSpPr>
        <p:spPr>
          <a:xfrm>
            <a:off x="1993900" y="1182689"/>
            <a:ext cx="8191500" cy="4618037"/>
          </a:xfrm>
          <a:prstGeom prst="rect">
            <a:avLst/>
          </a:prstGeom>
          <a:noFill/>
        </p:spPr>
        <p:txBody>
          <a:bodyPr lIns="0" tIns="0" rIns="0" bIns="0">
            <a:spAutoFit/>
          </a:bodyPr>
          <a:lstStyle/>
          <a:p>
            <a:pPr>
              <a:spcBef>
                <a:spcPts val="1200"/>
              </a:spcBef>
              <a:spcAft>
                <a:spcPts val="0"/>
              </a:spcAft>
              <a:defRPr/>
            </a:pPr>
            <a:r>
              <a:rPr lang="en-US" sz="2400" b="1" dirty="0">
                <a:latin typeface="Calibri" pitchFamily="34" charset="0"/>
                <a:cs typeface="Calibri" pitchFamily="34" charset="0"/>
              </a:rPr>
              <a:t>Testing has become critical because: </a:t>
            </a:r>
          </a:p>
          <a:p>
            <a:pPr marL="285750" indent="-285750">
              <a:spcBef>
                <a:spcPts val="1200"/>
              </a:spcBef>
              <a:spcAft>
                <a:spcPts val="0"/>
              </a:spcAft>
              <a:buFont typeface="Arial" pitchFamily="34" charset="0"/>
              <a:buChar char="•"/>
              <a:defRPr/>
            </a:pPr>
            <a:r>
              <a:rPr lang="en-US" sz="2400" dirty="0">
                <a:latin typeface="Calibri" pitchFamily="34" charset="0"/>
                <a:cs typeface="Calibri" pitchFamily="34" charset="0"/>
              </a:rPr>
              <a:t>Business functionalities / requirements are becoming complex </a:t>
            </a:r>
          </a:p>
          <a:p>
            <a:pPr marL="285750" indent="-285750">
              <a:spcBef>
                <a:spcPts val="1200"/>
              </a:spcBef>
              <a:spcAft>
                <a:spcPts val="0"/>
              </a:spcAft>
              <a:buFont typeface="Arial" pitchFamily="34" charset="0"/>
              <a:buChar char="•"/>
              <a:defRPr/>
            </a:pPr>
            <a:r>
              <a:rPr lang="en-US" sz="2400" dirty="0">
                <a:latin typeface="Calibri" pitchFamily="34" charset="0"/>
                <a:cs typeface="Calibri" pitchFamily="34" charset="0"/>
              </a:rPr>
              <a:t>Timelines to manage change in a competitive business environment are becoming shorter</a:t>
            </a:r>
          </a:p>
          <a:p>
            <a:pPr marL="285750" indent="-285750">
              <a:spcBef>
                <a:spcPts val="1200"/>
              </a:spcBef>
              <a:spcAft>
                <a:spcPts val="0"/>
              </a:spcAft>
              <a:buFont typeface="Arial" pitchFamily="34" charset="0"/>
              <a:buChar char="•"/>
              <a:defRPr/>
            </a:pPr>
            <a:r>
              <a:rPr lang="en-US" sz="2400" dirty="0">
                <a:latin typeface="Calibri" pitchFamily="34" charset="0"/>
                <a:cs typeface="Calibri" pitchFamily="34" charset="0"/>
              </a:rPr>
              <a:t>Legal / Regulatory framework is becoming more stringent to comply with</a:t>
            </a:r>
          </a:p>
          <a:p>
            <a:pPr marL="285750" indent="-285750">
              <a:spcBef>
                <a:spcPts val="1200"/>
              </a:spcBef>
              <a:spcAft>
                <a:spcPts val="0"/>
              </a:spcAft>
              <a:buFont typeface="Arial" pitchFamily="34" charset="0"/>
              <a:buChar char="•"/>
              <a:defRPr/>
            </a:pPr>
            <a:r>
              <a:rPr lang="en-US" sz="2400" dirty="0">
                <a:latin typeface="Calibri" pitchFamily="34" charset="0"/>
                <a:cs typeface="Calibri" pitchFamily="34" charset="0"/>
              </a:rPr>
              <a:t>Greater volumes and loads are being handled by IT systems due to widespread use of applications</a:t>
            </a:r>
          </a:p>
          <a:p>
            <a:pPr marL="285750" indent="-285750">
              <a:spcBef>
                <a:spcPts val="1200"/>
              </a:spcBef>
              <a:spcAft>
                <a:spcPts val="0"/>
              </a:spcAft>
              <a:buFont typeface="Arial" pitchFamily="34" charset="0"/>
              <a:buChar char="•"/>
              <a:defRPr/>
            </a:pPr>
            <a:r>
              <a:rPr lang="en-US" sz="2400" dirty="0">
                <a:latin typeface="Calibri" pitchFamily="34" charset="0"/>
                <a:cs typeface="Calibri" pitchFamily="34" charset="0"/>
              </a:rPr>
              <a:t>The Internet has magnified the possibilities for use / misuse </a:t>
            </a:r>
          </a:p>
          <a:p>
            <a:pPr marL="285750" indent="-285750">
              <a:spcBef>
                <a:spcPts val="1200"/>
              </a:spcBef>
              <a:spcAft>
                <a:spcPts val="0"/>
              </a:spcAft>
              <a:buFont typeface="Arial" pitchFamily="34" charset="0"/>
              <a:buChar char="•"/>
              <a:defRPr/>
            </a:pPr>
            <a:r>
              <a:rPr lang="en-US" sz="2400" dirty="0">
                <a:latin typeface="Calibri" pitchFamily="34" charset="0"/>
                <a:cs typeface="Calibri" pitchFamily="34" charset="0"/>
              </a:rPr>
              <a:t>Humans are not perfect and so errors are likely to occur</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a:extLst>
              <a:ext uri="{FF2B5EF4-FFF2-40B4-BE49-F238E27FC236}">
                <a16:creationId xmlns:a16="http://schemas.microsoft.com/office/drawing/2014/main" id="{F4D178D0-A802-0219-EA69-8CB082F6EC49}"/>
              </a:ext>
            </a:extLst>
          </p:cNvPr>
          <p:cNvSpPr txBox="1">
            <a:spLocks/>
          </p:cNvSpPr>
          <p:nvPr/>
        </p:nvSpPr>
        <p:spPr bwMode="auto">
          <a:xfrm>
            <a:off x="1771650" y="317500"/>
            <a:ext cx="863600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Software Systems Context </a:t>
            </a:r>
            <a:r>
              <a:rPr lang="en-US" altLang="en-US" sz="2000" b="1">
                <a:solidFill>
                  <a:srgbClr val="000000"/>
                </a:solidFill>
                <a:latin typeface="Calibri" panose="020F0502020204030204" pitchFamily="34" charset="0"/>
                <a:cs typeface="Calibri" panose="020F0502020204030204" pitchFamily="34" charset="0"/>
              </a:rPr>
              <a:t>(CONTD.)</a:t>
            </a:r>
          </a:p>
        </p:txBody>
      </p:sp>
      <p:sp>
        <p:nvSpPr>
          <p:cNvPr id="3" name="TextBox 2">
            <a:extLst>
              <a:ext uri="{FF2B5EF4-FFF2-40B4-BE49-F238E27FC236}">
                <a16:creationId xmlns:a16="http://schemas.microsoft.com/office/drawing/2014/main" id="{1E8CBF45-476A-8E57-725A-F605A567D8F8}"/>
              </a:ext>
            </a:extLst>
          </p:cNvPr>
          <p:cNvSpPr txBox="1"/>
          <p:nvPr/>
        </p:nvSpPr>
        <p:spPr>
          <a:xfrm>
            <a:off x="2000250" y="1407975"/>
            <a:ext cx="8191500" cy="4462462"/>
          </a:xfrm>
          <a:prstGeom prst="rect">
            <a:avLst/>
          </a:prstGeom>
          <a:noFill/>
        </p:spPr>
        <p:txBody>
          <a:bodyPr lIns="0" tIns="0" rIns="0" bIns="0">
            <a:spAutoFit/>
          </a:bodyPr>
          <a:lstStyle/>
          <a:p>
            <a:pPr>
              <a:spcBef>
                <a:spcPts val="1200"/>
              </a:spcBef>
              <a:spcAft>
                <a:spcPts val="0"/>
              </a:spcAft>
              <a:defRPr/>
            </a:pPr>
            <a:r>
              <a:rPr lang="en-US" sz="2400" b="1" dirty="0">
                <a:latin typeface="Calibri" pitchFamily="34" charset="0"/>
                <a:cs typeface="Calibri" pitchFamily="34" charset="0"/>
              </a:rPr>
              <a:t>Complex Business functionalities : </a:t>
            </a:r>
            <a:r>
              <a:rPr lang="en-US" sz="2400" dirty="0">
                <a:latin typeface="Calibri" pitchFamily="34" charset="0"/>
                <a:cs typeface="Calibri" pitchFamily="34" charset="0"/>
              </a:rPr>
              <a:t>E.g., Incorrect </a:t>
            </a:r>
            <a:r>
              <a:rPr lang="en-US" sz="2400" dirty="0" err="1">
                <a:latin typeface="Calibri" pitchFamily="34" charset="0"/>
                <a:cs typeface="Calibri" pitchFamily="34" charset="0"/>
              </a:rPr>
              <a:t>programme</a:t>
            </a:r>
            <a:r>
              <a:rPr lang="en-US" sz="2400" dirty="0">
                <a:latin typeface="Calibri" pitchFamily="34" charset="0"/>
                <a:cs typeface="Calibri" pitchFamily="34" charset="0"/>
              </a:rPr>
              <a:t> of Interest calculation in a Banking Software programmed incorrectly</a:t>
            </a:r>
          </a:p>
          <a:p>
            <a:pPr marL="285750" indent="-285750">
              <a:spcBef>
                <a:spcPts val="1200"/>
              </a:spcBef>
              <a:spcAft>
                <a:spcPts val="0"/>
              </a:spcAft>
              <a:buFont typeface="Arial" pitchFamily="34" charset="0"/>
              <a:buChar char="•"/>
              <a:defRPr/>
            </a:pPr>
            <a:r>
              <a:rPr lang="en-US" sz="2400" b="1" dirty="0">
                <a:latin typeface="Calibri" pitchFamily="34" charset="0"/>
                <a:cs typeface="Calibri" pitchFamily="34" charset="0"/>
              </a:rPr>
              <a:t>Person </a:t>
            </a:r>
            <a:r>
              <a:rPr lang="en-US" sz="2400" dirty="0">
                <a:latin typeface="Calibri" pitchFamily="34" charset="0"/>
                <a:cs typeface="Calibri" pitchFamily="34" charset="0"/>
              </a:rPr>
              <a:t>- A person may receive lesser interest resulting in </a:t>
            </a:r>
            <a:br>
              <a:rPr lang="en-US" sz="2400" dirty="0">
                <a:latin typeface="Calibri" pitchFamily="34" charset="0"/>
                <a:cs typeface="Calibri" pitchFamily="34" charset="0"/>
              </a:rPr>
            </a:br>
            <a:r>
              <a:rPr lang="en-US" sz="2400" dirty="0">
                <a:latin typeface="Calibri" pitchFamily="34" charset="0"/>
                <a:cs typeface="Calibri" pitchFamily="34" charset="0"/>
              </a:rPr>
              <a:t>loss of money</a:t>
            </a:r>
          </a:p>
          <a:p>
            <a:pPr marL="285750" indent="-285750">
              <a:spcBef>
                <a:spcPts val="1200"/>
              </a:spcBef>
              <a:spcAft>
                <a:spcPts val="0"/>
              </a:spcAft>
              <a:buFont typeface="Arial" pitchFamily="34" charset="0"/>
              <a:buChar char="•"/>
              <a:defRPr/>
            </a:pPr>
            <a:r>
              <a:rPr lang="en-US" sz="2400" b="1" dirty="0">
                <a:latin typeface="Calibri" pitchFamily="34" charset="0"/>
                <a:cs typeface="Calibri" pitchFamily="34" charset="0"/>
              </a:rPr>
              <a:t>Bank </a:t>
            </a:r>
            <a:r>
              <a:rPr lang="en-US" sz="2400" dirty="0">
                <a:latin typeface="Calibri" pitchFamily="34" charset="0"/>
                <a:cs typeface="Calibri" pitchFamily="34" charset="0"/>
              </a:rPr>
              <a:t>- Bank earns more profit but bank losses credibility</a:t>
            </a:r>
            <a:br>
              <a:rPr lang="en-US" sz="2400" dirty="0">
                <a:latin typeface="Calibri" pitchFamily="34" charset="0"/>
                <a:cs typeface="Calibri" pitchFamily="34" charset="0"/>
              </a:rPr>
            </a:br>
            <a:endParaRPr lang="en-US" sz="2400" b="1" dirty="0">
              <a:latin typeface="Calibri" pitchFamily="34" charset="0"/>
              <a:cs typeface="Calibri" pitchFamily="34" charset="0"/>
            </a:endParaRPr>
          </a:p>
          <a:p>
            <a:pPr>
              <a:spcBef>
                <a:spcPts val="1200"/>
              </a:spcBef>
              <a:spcAft>
                <a:spcPts val="0"/>
              </a:spcAft>
              <a:defRPr/>
            </a:pPr>
            <a:r>
              <a:rPr lang="en-US" sz="2400" b="1" dirty="0">
                <a:latin typeface="Calibri" pitchFamily="34" charset="0"/>
                <a:cs typeface="Calibri" pitchFamily="34" charset="0"/>
              </a:rPr>
              <a:t>Malfunction of an automobile software : </a:t>
            </a:r>
            <a:r>
              <a:rPr lang="en-US" sz="2400" dirty="0">
                <a:latin typeface="Calibri" pitchFamily="34" charset="0"/>
                <a:cs typeface="Calibri" pitchFamily="34" charset="0"/>
              </a:rPr>
              <a:t>E.g., Digital speedometer  system of a car </a:t>
            </a:r>
          </a:p>
          <a:p>
            <a:pPr marL="285750" indent="-285750">
              <a:spcBef>
                <a:spcPts val="1200"/>
              </a:spcBef>
              <a:spcAft>
                <a:spcPts val="0"/>
              </a:spcAft>
              <a:buFont typeface="Arial" pitchFamily="34" charset="0"/>
              <a:buChar char="•"/>
              <a:defRPr/>
            </a:pPr>
            <a:r>
              <a:rPr lang="en-US" sz="2400" b="1" dirty="0">
                <a:latin typeface="Calibri" pitchFamily="34" charset="0"/>
                <a:cs typeface="Calibri" pitchFamily="34" charset="0"/>
              </a:rPr>
              <a:t>Person</a:t>
            </a:r>
            <a:r>
              <a:rPr lang="en-US" sz="2400" dirty="0">
                <a:latin typeface="Calibri" pitchFamily="34" charset="0"/>
                <a:cs typeface="Calibri" pitchFamily="34" charset="0"/>
              </a:rPr>
              <a:t> - Misleads driver and leads to accidents</a:t>
            </a:r>
          </a:p>
          <a:p>
            <a:pPr marL="285750" indent="-285750">
              <a:spcBef>
                <a:spcPts val="1200"/>
              </a:spcBef>
              <a:spcAft>
                <a:spcPts val="0"/>
              </a:spcAft>
              <a:buFont typeface="Arial" pitchFamily="34" charset="0"/>
              <a:buChar char="•"/>
              <a:defRPr/>
            </a:pPr>
            <a:r>
              <a:rPr lang="en-US" sz="2400" b="1" dirty="0">
                <a:latin typeface="Calibri" pitchFamily="34" charset="0"/>
                <a:cs typeface="Calibri" pitchFamily="34" charset="0"/>
              </a:rPr>
              <a:t>Company</a:t>
            </a:r>
            <a:r>
              <a:rPr lang="en-US" sz="2400" dirty="0">
                <a:latin typeface="Calibri" pitchFamily="34" charset="0"/>
                <a:cs typeface="Calibri" pitchFamily="34" charset="0"/>
              </a:rPr>
              <a:t> - Defective system leads to business loss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EABCCDBC-338B-10EA-597A-2C4B8AF04532}"/>
              </a:ext>
            </a:extLst>
          </p:cNvPr>
          <p:cNvSpPr txBox="1">
            <a:spLocks/>
          </p:cNvSpPr>
          <p:nvPr/>
        </p:nvSpPr>
        <p:spPr bwMode="auto">
          <a:xfrm>
            <a:off x="1771650" y="317500"/>
            <a:ext cx="863600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Causes of Software Defects</a:t>
            </a:r>
          </a:p>
        </p:txBody>
      </p:sp>
      <p:sp>
        <p:nvSpPr>
          <p:cNvPr id="8195" name="TextBox 2">
            <a:extLst>
              <a:ext uri="{FF2B5EF4-FFF2-40B4-BE49-F238E27FC236}">
                <a16:creationId xmlns:a16="http://schemas.microsoft.com/office/drawing/2014/main" id="{C9F9F4F7-F56E-9D2D-A251-9DB4463097B5}"/>
              </a:ext>
            </a:extLst>
          </p:cNvPr>
          <p:cNvSpPr txBox="1">
            <a:spLocks noChangeArrowheads="1"/>
          </p:cNvSpPr>
          <p:nvPr/>
        </p:nvSpPr>
        <p:spPr bwMode="auto">
          <a:xfrm>
            <a:off x="2922589" y="1533526"/>
            <a:ext cx="6346825" cy="3940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marL="285750" indent="-285750" eaLnBrk="0" hangingPunct="0">
              <a:defRPr>
                <a:solidFill>
                  <a:schemeClr val="bg1"/>
                </a:solidFill>
                <a:latin typeface="Times New Roman" panose="02020603050405020304" pitchFamily="18" charset="0"/>
                <a:cs typeface="DejaVu Sans" charset="0"/>
              </a:defRPr>
            </a:lvl1pPr>
            <a:lvl2pPr eaLnBrk="0" hangingPunct="0">
              <a:defRPr>
                <a:solidFill>
                  <a:schemeClr val="bg1"/>
                </a:solidFill>
                <a:latin typeface="Times New Roman" panose="02020603050405020304" pitchFamily="18" charset="0"/>
                <a:cs typeface="DejaVu Sans" charset="0"/>
              </a:defRPr>
            </a:lvl2pPr>
            <a:lvl3pPr eaLnBrk="0" hangingPunct="0">
              <a:defRPr>
                <a:solidFill>
                  <a:schemeClr val="bg1"/>
                </a:solidFill>
                <a:latin typeface="Times New Roman" panose="02020603050405020304" pitchFamily="18" charset="0"/>
                <a:cs typeface="DejaVu Sans" charset="0"/>
              </a:defRPr>
            </a:lvl3pPr>
            <a:lvl4pPr eaLnBrk="0" hangingPunct="0">
              <a:defRPr>
                <a:solidFill>
                  <a:schemeClr val="bg1"/>
                </a:solidFill>
                <a:latin typeface="Times New Roman" panose="02020603050405020304" pitchFamily="18" charset="0"/>
                <a:cs typeface="DejaVu Sans" charset="0"/>
              </a:defRPr>
            </a:lvl4pPr>
            <a:lvl5pPr eaLnBrk="0" hangingPunct="0">
              <a:defRPr>
                <a:solidFill>
                  <a:schemeClr val="bg1"/>
                </a:solidFill>
                <a:latin typeface="Times New Roman" panose="02020603050405020304" pitchFamily="18" charset="0"/>
                <a:cs typeface="DejaVu Sans" charset="0"/>
              </a:defRPr>
            </a:lvl5pPr>
            <a:lvl6pPr marL="25146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6pPr>
            <a:lvl7pPr marL="29718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7pPr>
            <a:lvl8pPr marL="34290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8pPr>
            <a:lvl9pPr marL="3886200" indent="-228600" defTabSz="449263" eaLnBrk="0" fontAlgn="base" hangingPunct="0">
              <a:spcBef>
                <a:spcPct val="0"/>
              </a:spcBef>
              <a:spcAft>
                <a:spcPct val="0"/>
              </a:spcAft>
              <a:buClr>
                <a:srgbClr val="000000"/>
              </a:buClr>
              <a:buSzPct val="100000"/>
              <a:buFont typeface="Times New Roman" panose="02020603050405020304" pitchFamily="18" charset="0"/>
              <a:defRPr>
                <a:solidFill>
                  <a:schemeClr val="bg1"/>
                </a:solidFill>
                <a:latin typeface="Times New Roman" panose="02020603050405020304" pitchFamily="18" charset="0"/>
                <a:cs typeface="DejaVu Sans" charset="0"/>
              </a:defRPr>
            </a:lvl9pPr>
          </a:lstStyle>
          <a:p>
            <a:pPr eaLnBrk="1" hangingPunct="1">
              <a:spcBef>
                <a:spcPts val="600"/>
              </a:spcBef>
              <a:spcAft>
                <a:spcPts val="600"/>
              </a:spcAft>
              <a:buFont typeface="Arial" panose="020B0604020202020204" pitchFamily="34" charset="0"/>
              <a:buChar char="•"/>
            </a:pPr>
            <a:r>
              <a:rPr lang="en-US" altLang="en-US" sz="2800" b="1">
                <a:solidFill>
                  <a:schemeClr val="tx1"/>
                </a:solidFill>
                <a:latin typeface="Calibri" panose="020F0502020204030204" pitchFamily="34" charset="0"/>
                <a:cs typeface="Calibri" panose="020F0502020204030204" pitchFamily="34" charset="0"/>
              </a:rPr>
              <a:t>Human factor</a:t>
            </a:r>
          </a:p>
          <a:p>
            <a:pPr eaLnBrk="1" hangingPunct="1">
              <a:spcBef>
                <a:spcPts val="600"/>
              </a:spcBef>
              <a:spcAft>
                <a:spcPts val="600"/>
              </a:spcAft>
              <a:buFont typeface="Arial" panose="020B0604020202020204" pitchFamily="34" charset="0"/>
              <a:buChar char="•"/>
            </a:pPr>
            <a:r>
              <a:rPr lang="en-US" altLang="en-US" sz="2800" b="1">
                <a:solidFill>
                  <a:schemeClr val="tx1"/>
                </a:solidFill>
                <a:latin typeface="Calibri" panose="020F0502020204030204" pitchFamily="34" charset="0"/>
                <a:cs typeface="Calibri" panose="020F0502020204030204" pitchFamily="34" charset="0"/>
              </a:rPr>
              <a:t>Time pressure</a:t>
            </a:r>
          </a:p>
          <a:p>
            <a:pPr eaLnBrk="1" hangingPunct="1">
              <a:spcBef>
                <a:spcPts val="600"/>
              </a:spcBef>
              <a:spcAft>
                <a:spcPts val="600"/>
              </a:spcAft>
              <a:buFont typeface="Arial" panose="020B0604020202020204" pitchFamily="34" charset="0"/>
              <a:buChar char="•"/>
            </a:pPr>
            <a:r>
              <a:rPr lang="en-US" altLang="en-US" sz="2800" b="1">
                <a:solidFill>
                  <a:schemeClr val="tx1"/>
                </a:solidFill>
                <a:latin typeface="Calibri" panose="020F0502020204030204" pitchFamily="34" charset="0"/>
                <a:cs typeface="Calibri" panose="020F0502020204030204" pitchFamily="34" charset="0"/>
              </a:rPr>
              <a:t>Incorrect understanding of requirements</a:t>
            </a:r>
          </a:p>
          <a:p>
            <a:pPr eaLnBrk="1" hangingPunct="1">
              <a:spcBef>
                <a:spcPts val="600"/>
              </a:spcBef>
              <a:spcAft>
                <a:spcPts val="600"/>
              </a:spcAft>
              <a:buFont typeface="Arial" panose="020B0604020202020204" pitchFamily="34" charset="0"/>
              <a:buChar char="•"/>
            </a:pPr>
            <a:r>
              <a:rPr lang="en-US" altLang="en-US" sz="2800" b="1">
                <a:solidFill>
                  <a:schemeClr val="tx1"/>
                </a:solidFill>
                <a:latin typeface="Calibri" panose="020F0502020204030204" pitchFamily="34" charset="0"/>
                <a:cs typeface="Calibri" panose="020F0502020204030204" pitchFamily="34" charset="0"/>
              </a:rPr>
              <a:t>Software complexity</a:t>
            </a:r>
          </a:p>
          <a:p>
            <a:pPr eaLnBrk="1" hangingPunct="1">
              <a:spcBef>
                <a:spcPts val="600"/>
              </a:spcBef>
              <a:spcAft>
                <a:spcPts val="600"/>
              </a:spcAft>
              <a:buFont typeface="Arial" panose="020B0604020202020204" pitchFamily="34" charset="0"/>
              <a:buChar char="•"/>
            </a:pPr>
            <a:r>
              <a:rPr lang="en-US" altLang="en-US" sz="2800" b="1">
                <a:solidFill>
                  <a:schemeClr val="tx1"/>
                </a:solidFill>
                <a:latin typeface="Calibri" panose="020F0502020204030204" pitchFamily="34" charset="0"/>
                <a:cs typeface="Calibri" panose="020F0502020204030204" pitchFamily="34" charset="0"/>
              </a:rPr>
              <a:t>Incorrect coding</a:t>
            </a:r>
          </a:p>
          <a:p>
            <a:pPr eaLnBrk="1" hangingPunct="1">
              <a:spcBef>
                <a:spcPts val="600"/>
              </a:spcBef>
              <a:spcAft>
                <a:spcPts val="600"/>
              </a:spcAft>
              <a:buFont typeface="Arial" panose="020B0604020202020204" pitchFamily="34" charset="0"/>
              <a:buChar char="•"/>
            </a:pPr>
            <a:r>
              <a:rPr lang="en-US" altLang="en-US" sz="2800" b="1">
                <a:solidFill>
                  <a:schemeClr val="tx1"/>
                </a:solidFill>
                <a:latin typeface="Calibri" panose="020F0502020204030204" pitchFamily="34" charset="0"/>
                <a:cs typeface="Calibri" panose="020F0502020204030204" pitchFamily="34" charset="0"/>
              </a:rPr>
              <a:t>Software development tools</a:t>
            </a:r>
          </a:p>
          <a:p>
            <a:pPr eaLnBrk="1" hangingPunct="1">
              <a:spcBef>
                <a:spcPts val="600"/>
              </a:spcBef>
              <a:spcAft>
                <a:spcPts val="600"/>
              </a:spcAft>
              <a:buFont typeface="Arial" panose="020B0604020202020204" pitchFamily="34" charset="0"/>
              <a:buChar char="•"/>
            </a:pPr>
            <a:r>
              <a:rPr lang="en-US" altLang="en-US" sz="2800" b="1">
                <a:solidFill>
                  <a:schemeClr val="tx1"/>
                </a:solidFill>
                <a:latin typeface="Calibri" panose="020F0502020204030204" pitchFamily="34" charset="0"/>
                <a:cs typeface="Calibri" panose="020F0502020204030204" pitchFamily="34" charset="0"/>
              </a:rPr>
              <a:t>Environmental conditions </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B9A4FD6A-5264-43B3-B7BF-E7328CAC0680}"/>
              </a:ext>
            </a:extLst>
          </p:cNvPr>
          <p:cNvSpPr txBox="1">
            <a:spLocks/>
          </p:cNvSpPr>
          <p:nvPr/>
        </p:nvSpPr>
        <p:spPr bwMode="auto">
          <a:xfrm>
            <a:off x="1321076" y="317501"/>
            <a:ext cx="8636000" cy="1031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altLang="en-US" sz="3200" b="1">
                <a:solidFill>
                  <a:srgbClr val="000000"/>
                </a:solidFill>
                <a:latin typeface="Calibri" panose="020F0502020204030204" pitchFamily="34" charset="0"/>
                <a:cs typeface="Calibri" panose="020F0502020204030204" pitchFamily="34" charset="0"/>
              </a:rPr>
              <a:t>Role of Testing in Software Development, Maintenance &amp; Operations</a:t>
            </a:r>
          </a:p>
        </p:txBody>
      </p:sp>
      <p:sp>
        <p:nvSpPr>
          <p:cNvPr id="3" name="TextBox 2">
            <a:extLst>
              <a:ext uri="{FF2B5EF4-FFF2-40B4-BE49-F238E27FC236}">
                <a16:creationId xmlns:a16="http://schemas.microsoft.com/office/drawing/2014/main" id="{BF7BF3AA-FE45-0F39-6E35-44D752846E7F}"/>
              </a:ext>
            </a:extLst>
          </p:cNvPr>
          <p:cNvSpPr txBox="1"/>
          <p:nvPr/>
        </p:nvSpPr>
        <p:spPr>
          <a:xfrm>
            <a:off x="1993900" y="1530351"/>
            <a:ext cx="8191500" cy="4386263"/>
          </a:xfrm>
          <a:prstGeom prst="rect">
            <a:avLst/>
          </a:prstGeom>
          <a:noFill/>
        </p:spPr>
        <p:txBody>
          <a:bodyPr lIns="0" tIns="0" rIns="0" bIns="0">
            <a:spAutoFit/>
          </a:bodyPr>
          <a:lstStyle/>
          <a:p>
            <a:pPr>
              <a:spcBef>
                <a:spcPts val="600"/>
              </a:spcBef>
              <a:spcAft>
                <a:spcPts val="0"/>
              </a:spcAft>
              <a:defRPr/>
            </a:pPr>
            <a:r>
              <a:rPr lang="en-US" sz="2400" b="1" dirty="0">
                <a:latin typeface="Calibri" pitchFamily="34" charset="0"/>
                <a:cs typeface="Calibri" pitchFamily="34" charset="0"/>
              </a:rPr>
              <a:t>Requirements</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Determine verification approach</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Determine adequacy of design</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Generate functional test data</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Determine consistency of design with requirements</a:t>
            </a:r>
          </a:p>
          <a:p>
            <a:pPr>
              <a:spcBef>
                <a:spcPts val="600"/>
              </a:spcBef>
              <a:spcAft>
                <a:spcPts val="0"/>
              </a:spcAft>
              <a:defRPr/>
            </a:pPr>
            <a:r>
              <a:rPr lang="en-US" sz="2400" b="1" dirty="0">
                <a:latin typeface="Calibri" pitchFamily="34" charset="0"/>
                <a:cs typeface="Calibri" pitchFamily="34" charset="0"/>
              </a:rPr>
              <a:t>Design </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Determine adequacy of design</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Generate structural and functional test data</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Determine consistency of design</a:t>
            </a:r>
          </a:p>
          <a:p>
            <a:pPr marL="285750" indent="-285750">
              <a:spcBef>
                <a:spcPts val="600"/>
              </a:spcBef>
              <a:spcAft>
                <a:spcPts val="0"/>
              </a:spcAft>
              <a:buFont typeface="Arial" pitchFamily="34" charset="0"/>
              <a:buChar char="•"/>
              <a:defRPr/>
            </a:pPr>
            <a:r>
              <a:rPr lang="en-US" sz="2400" dirty="0">
                <a:latin typeface="Calibri" pitchFamily="34" charset="0"/>
                <a:cs typeface="Calibri" pitchFamily="34" charset="0"/>
              </a:rPr>
              <a:t>Traceability of requirements to test cases</a:t>
            </a: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0C09830CF6CB84B8D12D02B69700FAF" ma:contentTypeVersion="14" ma:contentTypeDescription="Create a new document." ma:contentTypeScope="" ma:versionID="91bb3fc2fda44f6dca498e4986d3c34f">
  <xsd:schema xmlns:xsd="http://www.w3.org/2001/XMLSchema" xmlns:xs="http://www.w3.org/2001/XMLSchema" xmlns:p="http://schemas.microsoft.com/office/2006/metadata/properties" xmlns:ns3="c0f90a4e-2534-4174-991f-0eb794d5b859" xmlns:ns4="d2981e9c-0c44-4237-a41f-50944ddb2e5d" targetNamespace="http://schemas.microsoft.com/office/2006/metadata/properties" ma:root="true" ma:fieldsID="d346f1bbf5bc0d23fe733b73729b7857" ns3:_="" ns4:_="">
    <xsd:import namespace="c0f90a4e-2534-4174-991f-0eb794d5b859"/>
    <xsd:import namespace="d2981e9c-0c44-4237-a41f-50944ddb2e5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OCR"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f90a4e-2534-4174-991f-0eb794d5b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2981e9c-0c44-4237-a41f-50944ddb2e5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ED3909F-E191-4C23-B23C-BA46B5ADDDA2}">
  <ds:schemaRefs>
    <ds:schemaRef ds:uri="http://purl.org/dc/terms/"/>
    <ds:schemaRef ds:uri="http://schemas.microsoft.com/office/2006/documentManagement/types"/>
    <ds:schemaRef ds:uri="d2981e9c-0c44-4237-a41f-50944ddb2e5d"/>
    <ds:schemaRef ds:uri="http://schemas.microsoft.com/office/infopath/2007/PartnerControls"/>
    <ds:schemaRef ds:uri="http://purl.org/dc/elements/1.1/"/>
    <ds:schemaRef ds:uri="http://schemas.microsoft.com/office/2006/metadata/properties"/>
    <ds:schemaRef ds:uri="c0f90a4e-2534-4174-991f-0eb794d5b859"/>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AB6039F5-814C-4C5B-A6B0-438D9C48FD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f90a4e-2534-4174-991f-0eb794d5b859"/>
    <ds:schemaRef ds:uri="d2981e9c-0c44-4237-a41f-50944ddb2e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374C82B-844E-4C6D-B41E-036AD4E59A6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1426</TotalTime>
  <Pages>11</Pages>
  <Words>5002</Words>
  <Application>Microsoft Office PowerPoint</Application>
  <PresentationFormat>Widescreen</PresentationFormat>
  <Paragraphs>535</Paragraphs>
  <Slides>50</Slides>
  <Notes>41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50</vt:i4>
      </vt:variant>
    </vt:vector>
  </HeadingPairs>
  <TitlesOfParts>
    <vt:vector size="57" baseType="lpstr">
      <vt:lpstr>Arial</vt:lpstr>
      <vt:lpstr>Calibri</vt:lpstr>
      <vt:lpstr>Montserrat</vt:lpstr>
      <vt:lpstr>PT Sans</vt:lpstr>
      <vt:lpstr>Times New Roman</vt:lpstr>
      <vt:lpstr>Wingdings</vt:lpstr>
      <vt:lpstr>UCTI-Template-foundation-level</vt:lpstr>
      <vt:lpstr>PowerPoint Presentation</vt:lpstr>
      <vt:lpstr>TOPIC LEARNING OUTCOMES</vt:lpstr>
      <vt:lpstr>Contents &amp; Structure</vt:lpstr>
      <vt:lpstr>Recap From Last Lesson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Review Questions</vt:lpstr>
      <vt:lpstr>Summary / Recap of Main Points</vt:lpstr>
      <vt:lpstr>What To Expect Next Week</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Ts. Umapathy Eaganathan</cp:lastModifiedBy>
  <cp:revision>331</cp:revision>
  <cp:lastPrinted>2023-02-03T03:07:34Z</cp:lastPrinted>
  <dcterms:created xsi:type="dcterms:W3CDTF">2005-08-02T10:18:20Z</dcterms:created>
  <dcterms:modified xsi:type="dcterms:W3CDTF">2024-01-08T15:53:42Z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0x01010050C09830CF6CB84B8D12D02B69700FAF</vt:lpwstr>
  </property>
</Properties>
</file>

<file path=docProps/thumbnail.jpeg>
</file>